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22" r:id="rId3"/>
    <p:sldId id="257" r:id="rId4"/>
    <p:sldId id="258" r:id="rId5"/>
    <p:sldId id="259" r:id="rId6"/>
    <p:sldId id="260" r:id="rId7"/>
    <p:sldId id="323" r:id="rId8"/>
    <p:sldId id="311" r:id="rId9"/>
    <p:sldId id="312" r:id="rId10"/>
    <p:sldId id="261" r:id="rId11"/>
    <p:sldId id="319" r:id="rId12"/>
    <p:sldId id="262" r:id="rId13"/>
    <p:sldId id="313" r:id="rId14"/>
    <p:sldId id="263" r:id="rId15"/>
    <p:sldId id="314" r:id="rId16"/>
    <p:sldId id="264" r:id="rId17"/>
    <p:sldId id="308" r:id="rId18"/>
    <p:sldId id="265" r:id="rId19"/>
    <p:sldId id="307" r:id="rId20"/>
    <p:sldId id="267" r:id="rId21"/>
    <p:sldId id="315" r:id="rId22"/>
    <p:sldId id="320" r:id="rId23"/>
    <p:sldId id="321" r:id="rId24"/>
    <p:sldId id="268" r:id="rId25"/>
    <p:sldId id="269" r:id="rId26"/>
    <p:sldId id="270" r:id="rId27"/>
    <p:sldId id="271" r:id="rId28"/>
    <p:sldId id="324" r:id="rId29"/>
    <p:sldId id="273" r:id="rId30"/>
    <p:sldId id="274" r:id="rId31"/>
    <p:sldId id="282" r:id="rId32"/>
    <p:sldId id="276" r:id="rId33"/>
    <p:sldId id="283" r:id="rId34"/>
    <p:sldId id="284" r:id="rId35"/>
    <p:sldId id="285" r:id="rId36"/>
    <p:sldId id="287" r:id="rId37"/>
    <p:sldId id="279" r:id="rId38"/>
    <p:sldId id="280" r:id="rId39"/>
    <p:sldId id="281" r:id="rId40"/>
    <p:sldId id="277" r:id="rId41"/>
    <p:sldId id="286" r:id="rId42"/>
    <p:sldId id="294" r:id="rId43"/>
    <p:sldId id="295" r:id="rId44"/>
    <p:sldId id="296" r:id="rId45"/>
    <p:sldId id="289" r:id="rId46"/>
    <p:sldId id="291" r:id="rId47"/>
    <p:sldId id="292" r:id="rId48"/>
    <p:sldId id="293" r:id="rId49"/>
    <p:sldId id="288" r:id="rId50"/>
    <p:sldId id="297" r:id="rId51"/>
    <p:sldId id="299" r:id="rId52"/>
    <p:sldId id="300" r:id="rId53"/>
    <p:sldId id="290" r:id="rId54"/>
    <p:sldId id="301" r:id="rId55"/>
    <p:sldId id="303" r:id="rId56"/>
    <p:sldId id="302" r:id="rId57"/>
    <p:sldId id="326" r:id="rId58"/>
    <p:sldId id="325" r:id="rId59"/>
    <p:sldId id="304" r:id="rId60"/>
    <p:sldId id="305" r:id="rId61"/>
    <p:sldId id="317" r:id="rId62"/>
    <p:sldId id="318"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A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1134" y="-90"/>
      </p:cViewPr>
      <p:guideLst>
        <p:guide orient="horz" pos="2160"/>
        <p:guide pos="2880"/>
      </p:guideLst>
    </p:cSldViewPr>
  </p:slideViewPr>
  <p:notesTextViewPr>
    <p:cViewPr>
      <p:scale>
        <a:sx n="1" d="1"/>
        <a:sy n="1" d="1"/>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83AFE6-485B-41DF-8897-2306F7FE4FE1}" type="datetimeFigureOut">
              <a:rPr lang="en-US" smtClean="0"/>
              <a:t>2/14/2011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2A3805-957C-48FB-A653-A9957B864333}" type="slidenum">
              <a:rPr lang="en-US" smtClean="0"/>
              <a:t>‹#›</a:t>
            </a:fld>
            <a:endParaRPr lang="en-US"/>
          </a:p>
        </p:txBody>
      </p:sp>
    </p:spTree>
    <p:extLst>
      <p:ext uri="{BB962C8B-B14F-4D97-AF65-F5344CB8AC3E}">
        <p14:creationId xmlns:p14="http://schemas.microsoft.com/office/powerpoint/2010/main" val="381132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62085A-1552-4B9B-9329-BECF1FA99C87}" type="slidenum">
              <a:rPr lang="en-US"/>
              <a:pPr/>
              <a:t>62</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6F2EF5-B6CF-4E97-BC90-FF767DE24513}" type="datetimeFigureOut">
              <a:rPr lang="en-US" smtClean="0"/>
              <a:t>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25783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F2EF5-B6CF-4E97-BC90-FF767DE24513}" type="datetimeFigureOut">
              <a:rPr lang="en-US" smtClean="0"/>
              <a:t>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2615752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F2EF5-B6CF-4E97-BC90-FF767DE24513}" type="datetimeFigureOut">
              <a:rPr lang="en-US" smtClean="0"/>
              <a:t>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271896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F2EF5-B6CF-4E97-BC90-FF767DE24513}" type="datetimeFigureOut">
              <a:rPr lang="en-US" smtClean="0"/>
              <a:t>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220597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6F2EF5-B6CF-4E97-BC90-FF767DE24513}" type="datetimeFigureOut">
              <a:rPr lang="en-US" smtClean="0"/>
              <a:t>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45660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6F2EF5-B6CF-4E97-BC90-FF767DE24513}" type="datetimeFigureOut">
              <a:rPr lang="en-US" smtClean="0"/>
              <a:t>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346073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6F2EF5-B6CF-4E97-BC90-FF767DE24513}" type="datetimeFigureOut">
              <a:rPr lang="en-US" smtClean="0"/>
              <a:t>2/14/2011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161355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6F2EF5-B6CF-4E97-BC90-FF767DE24513}" type="datetimeFigureOut">
              <a:rPr lang="en-US" smtClean="0"/>
              <a:t>2/14/2011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301609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6F2EF5-B6CF-4E97-BC90-FF767DE24513}" type="datetimeFigureOut">
              <a:rPr lang="en-US" smtClean="0"/>
              <a:t>2/14/2011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1919727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F2EF5-B6CF-4E97-BC90-FF767DE24513}" type="datetimeFigureOut">
              <a:rPr lang="en-US" smtClean="0"/>
              <a:t>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4120006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F2EF5-B6CF-4E97-BC90-FF767DE24513}" type="datetimeFigureOut">
              <a:rPr lang="en-US" smtClean="0"/>
              <a:t>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6AD3D-6E5D-47C9-9F8E-9CF486AE1095}" type="slidenum">
              <a:rPr lang="en-US" smtClean="0"/>
              <a:t>‹#›</a:t>
            </a:fld>
            <a:endParaRPr lang="en-US"/>
          </a:p>
        </p:txBody>
      </p:sp>
    </p:spTree>
    <p:extLst>
      <p:ext uri="{BB962C8B-B14F-4D97-AF65-F5344CB8AC3E}">
        <p14:creationId xmlns:p14="http://schemas.microsoft.com/office/powerpoint/2010/main" val="1162425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F2EF5-B6CF-4E97-BC90-FF767DE24513}" type="datetimeFigureOut">
              <a:rPr lang="en-US" smtClean="0"/>
              <a:t>2/14/2011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6AD3D-6E5D-47C9-9F8E-9CF486AE1095}" type="slidenum">
              <a:rPr lang="en-US" smtClean="0"/>
              <a:t>‹#›</a:t>
            </a:fld>
            <a:endParaRPr lang="en-US"/>
          </a:p>
        </p:txBody>
      </p:sp>
    </p:spTree>
    <p:extLst>
      <p:ext uri="{BB962C8B-B14F-4D97-AF65-F5344CB8AC3E}">
        <p14:creationId xmlns:p14="http://schemas.microsoft.com/office/powerpoint/2010/main" val="2991346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versionone.com/state_of_agile_development_survey/10/"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www.versionone.com/state_of_agile_development_survey/1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www.versionone.com/state_of_agile_development_survey/1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www.versionone.com/state_of_agile_development_survey/1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newscientist.com/article/mg20327225.700-triumph-of-the-commons-helping-the-world-to-shar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4.tiff"/><Relationship Id="rId3" Type="http://schemas.openxmlformats.org/officeDocument/2006/relationships/image" Target="../media/image59.tiff"/><Relationship Id="rId7" Type="http://schemas.openxmlformats.org/officeDocument/2006/relationships/image" Target="../media/image63.png"/><Relationship Id="rId2" Type="http://schemas.openxmlformats.org/officeDocument/2006/relationships/image" Target="../media/image58.tiff"/><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s>
</file>

<file path=ppt/slides/_rels/slide48.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www.noop.nl/"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twitter.com/jurgenappelo" TargetMode="External"/><Relationship Id="rId1" Type="http://schemas.openxmlformats.org/officeDocument/2006/relationships/slideLayout" Target="../slideLayouts/slideLayout2.xml"/><Relationship Id="rId6" Type="http://schemas.openxmlformats.org/officeDocument/2006/relationships/hyperlink" Target="http://www.jurgenappelo.com/" TargetMode="External"/><Relationship Id="rId11" Type="http://schemas.openxmlformats.org/officeDocument/2006/relationships/hyperlink" Target="http://www.management30.com/" TargetMode="External"/><Relationship Id="rId5" Type="http://schemas.openxmlformats.org/officeDocument/2006/relationships/hyperlink" Target="http://www.slideshare.net/jurgenappelo" TargetMode="External"/><Relationship Id="rId10" Type="http://schemas.openxmlformats.org/officeDocument/2006/relationships/image" Target="../media/image82.png"/><Relationship Id="rId4" Type="http://schemas.openxmlformats.org/officeDocument/2006/relationships/image" Target="../media/image7.png"/><Relationship Id="rId9" Type="http://schemas.openxmlformats.org/officeDocument/2006/relationships/image" Target="../media/image81.jpe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jurgen@noop.nl" TargetMode="External"/><Relationship Id="rId5" Type="http://schemas.openxmlformats.org/officeDocument/2006/relationships/hyperlink" Target="http://creativecommons.org/licenses/by-nd/3.0/" TargetMode="Externa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5976" y="0"/>
            <a:ext cx="478802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5" y="2420888"/>
            <a:ext cx="3742721" cy="3384376"/>
          </a:xfrm>
          <a:prstGeom prst="rect">
            <a:avLst/>
          </a:prstGeom>
        </p:spPr>
      </p:pic>
      <p:sp>
        <p:nvSpPr>
          <p:cNvPr id="5" name="Title 1"/>
          <p:cNvSpPr txBox="1">
            <a:spLocks/>
          </p:cNvSpPr>
          <p:nvPr/>
        </p:nvSpPr>
        <p:spPr>
          <a:xfrm>
            <a:off x="0" y="274638"/>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5700" dirty="0" smtClean="0"/>
              <a:t>What Is Agile </a:t>
            </a:r>
            <a:r>
              <a:rPr lang="nl-NL" sz="5700" dirty="0" smtClean="0">
                <a:solidFill>
                  <a:schemeClr val="bg1"/>
                </a:solidFill>
              </a:rPr>
              <a:t>Management?</a:t>
            </a:r>
            <a:endParaRPr lang="nl-NL" sz="5700" dirty="0">
              <a:solidFill>
                <a:schemeClr val="bg1"/>
              </a:solidFill>
            </a:endParaRPr>
          </a:p>
        </p:txBody>
      </p:sp>
      <p:sp>
        <p:nvSpPr>
          <p:cNvPr id="6" name="TextBox 5"/>
          <p:cNvSpPr txBox="1"/>
          <p:nvPr/>
        </p:nvSpPr>
        <p:spPr>
          <a:xfrm>
            <a:off x="2144510" y="6372036"/>
            <a:ext cx="3972724" cy="369332"/>
          </a:xfrm>
          <a:prstGeom prst="rect">
            <a:avLst/>
          </a:prstGeom>
          <a:noFill/>
        </p:spPr>
        <p:txBody>
          <a:bodyPr wrap="square" rtlCol="0">
            <a:spAutoFit/>
          </a:bodyPr>
          <a:lstStyle/>
          <a:p>
            <a:pPr algn="ctr"/>
            <a:r>
              <a:rPr lang="nl-NL" dirty="0" smtClean="0"/>
              <a:t>Jurgen Appelo </a:t>
            </a:r>
            <a:r>
              <a:rPr lang="nl-NL" dirty="0" smtClean="0">
                <a:solidFill>
                  <a:schemeClr val="bg2">
                    <a:lumMod val="25000"/>
                  </a:schemeClr>
                </a:solidFill>
              </a:rPr>
              <a:t>  </a:t>
            </a:r>
            <a:r>
              <a:rPr lang="nl-NL" smtClean="0">
                <a:solidFill>
                  <a:schemeClr val="bg1"/>
                </a:solidFill>
              </a:rPr>
              <a:t>version </a:t>
            </a:r>
            <a:r>
              <a:rPr lang="nl-NL" smtClean="0">
                <a:solidFill>
                  <a:schemeClr val="bg1"/>
                </a:solidFill>
              </a:rPr>
              <a:t>2</a:t>
            </a:r>
            <a:endParaRPr lang="nl-NL"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132856"/>
            <a:ext cx="2808312" cy="3704897"/>
          </a:xfrm>
          <a:prstGeom prst="rect">
            <a:avLst/>
          </a:prstGeom>
        </p:spPr>
      </p:pic>
    </p:spTree>
    <p:extLst>
      <p:ext uri="{BB962C8B-B14F-4D97-AF65-F5344CB8AC3E}">
        <p14:creationId xmlns:p14="http://schemas.microsoft.com/office/powerpoint/2010/main" val="32366412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People</a:t>
            </a:r>
            <a:endParaRPr lang="nl-NL" dirty="0"/>
          </a:p>
        </p:txBody>
      </p:sp>
      <p:sp>
        <p:nvSpPr>
          <p:cNvPr id="5" name="TextBox 4"/>
          <p:cNvSpPr txBox="1"/>
          <p:nvPr/>
        </p:nvSpPr>
        <p:spPr>
          <a:xfrm>
            <a:off x="3131840" y="2842245"/>
            <a:ext cx="2032929" cy="584775"/>
          </a:xfrm>
          <a:prstGeom prst="rect">
            <a:avLst/>
          </a:prstGeom>
          <a:noFill/>
        </p:spPr>
        <p:txBody>
          <a:bodyPr wrap="none" rtlCol="0">
            <a:spAutoFit/>
          </a:bodyPr>
          <a:lstStyle/>
          <a:p>
            <a:r>
              <a:rPr lang="nl-NL" sz="3200" dirty="0" smtClean="0">
                <a:solidFill>
                  <a:srgbClr val="71A42C"/>
                </a:solidFill>
              </a:rPr>
              <a:t>interaction</a:t>
            </a:r>
            <a:endParaRPr lang="nl-NL" sz="3200" dirty="0">
              <a:solidFill>
                <a:srgbClr val="71A42C"/>
              </a:solidFill>
            </a:endParaRPr>
          </a:p>
        </p:txBody>
      </p:sp>
      <p:sp>
        <p:nvSpPr>
          <p:cNvPr id="6" name="TextBox 5"/>
          <p:cNvSpPr txBox="1"/>
          <p:nvPr/>
        </p:nvSpPr>
        <p:spPr>
          <a:xfrm>
            <a:off x="5436096" y="4010402"/>
            <a:ext cx="2424062" cy="584775"/>
          </a:xfrm>
          <a:prstGeom prst="rect">
            <a:avLst/>
          </a:prstGeom>
          <a:noFill/>
        </p:spPr>
        <p:txBody>
          <a:bodyPr wrap="none" rtlCol="0">
            <a:spAutoFit/>
          </a:bodyPr>
          <a:lstStyle/>
          <a:p>
            <a:r>
              <a:rPr lang="nl-NL" sz="3200" dirty="0" smtClean="0">
                <a:solidFill>
                  <a:srgbClr val="71A42C"/>
                </a:solidFill>
              </a:rPr>
              <a:t>collaboration</a:t>
            </a:r>
            <a:endParaRPr lang="nl-NL" sz="3200" dirty="0">
              <a:solidFill>
                <a:srgbClr val="71A42C"/>
              </a:solidFill>
            </a:endParaRPr>
          </a:p>
        </p:txBody>
      </p:sp>
      <p:sp>
        <p:nvSpPr>
          <p:cNvPr id="7" name="TextBox 6"/>
          <p:cNvSpPr txBox="1"/>
          <p:nvPr/>
        </p:nvSpPr>
        <p:spPr>
          <a:xfrm>
            <a:off x="494125" y="3887291"/>
            <a:ext cx="2723823" cy="707886"/>
          </a:xfrm>
          <a:prstGeom prst="rect">
            <a:avLst/>
          </a:prstGeom>
          <a:noFill/>
        </p:spPr>
        <p:txBody>
          <a:bodyPr wrap="none" rtlCol="0">
            <a:spAutoFit/>
          </a:bodyPr>
          <a:lstStyle/>
          <a:p>
            <a:r>
              <a:rPr lang="nl-NL" sz="4000" dirty="0" smtClean="0">
                <a:solidFill>
                  <a:srgbClr val="71A42C"/>
                </a:solidFill>
              </a:rPr>
              <a:t>small teams</a:t>
            </a:r>
            <a:endParaRPr lang="nl-NL" sz="4000" dirty="0">
              <a:solidFill>
                <a:srgbClr val="71A42C"/>
              </a:solidFill>
            </a:endParaRPr>
          </a:p>
        </p:txBody>
      </p:sp>
      <p:sp>
        <p:nvSpPr>
          <p:cNvPr id="8" name="TextBox 7"/>
          <p:cNvSpPr txBox="1"/>
          <p:nvPr/>
        </p:nvSpPr>
        <p:spPr>
          <a:xfrm>
            <a:off x="5234900" y="1342263"/>
            <a:ext cx="3575018" cy="707886"/>
          </a:xfrm>
          <a:prstGeom prst="rect">
            <a:avLst/>
          </a:prstGeom>
          <a:noFill/>
        </p:spPr>
        <p:txBody>
          <a:bodyPr wrap="none" rtlCol="0">
            <a:spAutoFit/>
          </a:bodyPr>
          <a:lstStyle/>
          <a:p>
            <a:r>
              <a:rPr lang="nl-NL" sz="4000" dirty="0" smtClean="0">
                <a:solidFill>
                  <a:srgbClr val="71A42C"/>
                </a:solidFill>
              </a:rPr>
              <a:t>cross-functional</a:t>
            </a:r>
            <a:endParaRPr lang="nl-NL" sz="4000" dirty="0">
              <a:solidFill>
                <a:srgbClr val="71A42C"/>
              </a:solidFill>
            </a:endParaRPr>
          </a:p>
        </p:txBody>
      </p:sp>
      <p:sp>
        <p:nvSpPr>
          <p:cNvPr id="9" name="TextBox 8"/>
          <p:cNvSpPr txBox="1"/>
          <p:nvPr/>
        </p:nvSpPr>
        <p:spPr>
          <a:xfrm>
            <a:off x="732874" y="2204864"/>
            <a:ext cx="1508746" cy="461665"/>
          </a:xfrm>
          <a:prstGeom prst="rect">
            <a:avLst/>
          </a:prstGeom>
          <a:noFill/>
        </p:spPr>
        <p:txBody>
          <a:bodyPr wrap="none" rtlCol="0">
            <a:spAutoFit/>
          </a:bodyPr>
          <a:lstStyle/>
          <a:p>
            <a:r>
              <a:rPr lang="nl-NL" sz="2400" dirty="0" smtClean="0">
                <a:solidFill>
                  <a:srgbClr val="71A42C"/>
                </a:solidFill>
              </a:rPr>
              <a:t>colocation</a:t>
            </a:r>
            <a:endParaRPr lang="nl-NL" sz="2400" dirty="0">
              <a:solidFill>
                <a:srgbClr val="71A42C"/>
              </a:solidFill>
            </a:endParaRPr>
          </a:p>
        </p:txBody>
      </p:sp>
      <p:sp>
        <p:nvSpPr>
          <p:cNvPr id="10" name="TextBox 9"/>
          <p:cNvSpPr txBox="1"/>
          <p:nvPr/>
        </p:nvSpPr>
        <p:spPr>
          <a:xfrm>
            <a:off x="4482900" y="5597951"/>
            <a:ext cx="3778599" cy="707886"/>
          </a:xfrm>
          <a:prstGeom prst="rect">
            <a:avLst/>
          </a:prstGeom>
          <a:noFill/>
        </p:spPr>
        <p:txBody>
          <a:bodyPr wrap="none" rtlCol="0">
            <a:spAutoFit/>
          </a:bodyPr>
          <a:lstStyle/>
          <a:p>
            <a:r>
              <a:rPr lang="nl-NL" sz="4000" dirty="0" smtClean="0">
                <a:solidFill>
                  <a:srgbClr val="71A42C"/>
                </a:solidFill>
              </a:rPr>
              <a:t>self-organization</a:t>
            </a:r>
            <a:endParaRPr lang="nl-NL" sz="4000" dirty="0">
              <a:solidFill>
                <a:srgbClr val="71A42C"/>
              </a:solidFill>
            </a:endParaRPr>
          </a:p>
        </p:txBody>
      </p:sp>
      <p:sp>
        <p:nvSpPr>
          <p:cNvPr id="11" name="TextBox 10"/>
          <p:cNvSpPr txBox="1"/>
          <p:nvPr/>
        </p:nvSpPr>
        <p:spPr>
          <a:xfrm>
            <a:off x="1640013" y="5445224"/>
            <a:ext cx="785793" cy="461665"/>
          </a:xfrm>
          <a:prstGeom prst="rect">
            <a:avLst/>
          </a:prstGeom>
          <a:noFill/>
        </p:spPr>
        <p:txBody>
          <a:bodyPr wrap="none" rtlCol="0">
            <a:spAutoFit/>
          </a:bodyPr>
          <a:lstStyle/>
          <a:p>
            <a:r>
              <a:rPr lang="nl-NL" sz="2400" dirty="0" smtClean="0">
                <a:solidFill>
                  <a:srgbClr val="71A42C"/>
                </a:solidFill>
              </a:rPr>
              <a:t>trust</a:t>
            </a:r>
            <a:endParaRPr lang="nl-NL" sz="2400" dirty="0">
              <a:solidFill>
                <a:srgbClr val="71A42C"/>
              </a:solidFill>
            </a:endParaRPr>
          </a:p>
        </p:txBody>
      </p:sp>
      <p:sp>
        <p:nvSpPr>
          <p:cNvPr id="12" name="TextBox 11"/>
          <p:cNvSpPr txBox="1"/>
          <p:nvPr/>
        </p:nvSpPr>
        <p:spPr>
          <a:xfrm>
            <a:off x="3196137" y="4725144"/>
            <a:ext cx="2573525" cy="584775"/>
          </a:xfrm>
          <a:prstGeom prst="rect">
            <a:avLst/>
          </a:prstGeom>
          <a:noFill/>
        </p:spPr>
        <p:txBody>
          <a:bodyPr wrap="none" rtlCol="0">
            <a:spAutoFit/>
          </a:bodyPr>
          <a:lstStyle/>
          <a:p>
            <a:r>
              <a:rPr lang="nl-NL" sz="3200" dirty="0" smtClean="0">
                <a:solidFill>
                  <a:srgbClr val="71A42C"/>
                </a:solidFill>
              </a:rPr>
              <a:t>accountability</a:t>
            </a:r>
            <a:endParaRPr lang="nl-NL" sz="3200" dirty="0">
              <a:solidFill>
                <a:srgbClr val="71A42C"/>
              </a:solidFill>
            </a:endParaRPr>
          </a:p>
        </p:txBody>
      </p:sp>
      <p:sp>
        <p:nvSpPr>
          <p:cNvPr id="13" name="TextBox 12"/>
          <p:cNvSpPr txBox="1"/>
          <p:nvPr/>
        </p:nvSpPr>
        <p:spPr>
          <a:xfrm>
            <a:off x="6258337" y="2903801"/>
            <a:ext cx="1125629" cy="461665"/>
          </a:xfrm>
          <a:prstGeom prst="rect">
            <a:avLst/>
          </a:prstGeom>
          <a:noFill/>
        </p:spPr>
        <p:txBody>
          <a:bodyPr wrap="none" rtlCol="0">
            <a:spAutoFit/>
          </a:bodyPr>
          <a:lstStyle/>
          <a:p>
            <a:r>
              <a:rPr lang="nl-NL" sz="2400" dirty="0" smtClean="0">
                <a:solidFill>
                  <a:srgbClr val="71A42C"/>
                </a:solidFill>
              </a:rPr>
              <a:t>respect</a:t>
            </a:r>
            <a:endParaRPr lang="nl-NL" sz="2400" dirty="0">
              <a:solidFill>
                <a:srgbClr val="71A42C"/>
              </a:solidFill>
            </a:endParaRPr>
          </a:p>
        </p:txBody>
      </p:sp>
    </p:spTree>
    <p:extLst>
      <p:ext uri="{BB962C8B-B14F-4D97-AF65-F5344CB8AC3E}">
        <p14:creationId xmlns:p14="http://schemas.microsoft.com/office/powerpoint/2010/main" val="766962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8634" y="2383626"/>
            <a:ext cx="1647040" cy="1389691"/>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9216" y="836710"/>
            <a:ext cx="1647040" cy="138969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9274" y="2377705"/>
            <a:ext cx="1647040" cy="138969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9216" y="2383626"/>
            <a:ext cx="1647040" cy="138969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8634" y="836711"/>
            <a:ext cx="1647040" cy="1389691"/>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9274" y="836712"/>
            <a:ext cx="1647040" cy="1389691"/>
          </a:xfrm>
          <a:prstGeom prst="rect">
            <a:avLst/>
          </a:prstGeom>
        </p:spPr>
      </p:pic>
      <p:sp>
        <p:nvSpPr>
          <p:cNvPr id="9" name="Title 1"/>
          <p:cNvSpPr txBox="1">
            <a:spLocks/>
          </p:cNvSpPr>
          <p:nvPr/>
        </p:nvSpPr>
        <p:spPr>
          <a:xfrm>
            <a:off x="611560" y="4581128"/>
            <a:ext cx="3927074" cy="1800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Example:</a:t>
            </a:r>
            <a:endParaRPr lang="nl-NL" sz="3200" dirty="0">
              <a:solidFill>
                <a:srgbClr val="C00000"/>
              </a:solidFill>
            </a:endParaRPr>
          </a:p>
          <a:p>
            <a:pPr algn="l"/>
            <a:r>
              <a:rPr lang="nl-NL" sz="3200" dirty="0">
                <a:solidFill>
                  <a:srgbClr val="71A42C"/>
                </a:solidFill>
              </a:rPr>
              <a:t>u</a:t>
            </a:r>
            <a:r>
              <a:rPr lang="nl-NL" sz="3200" dirty="0" smtClean="0">
                <a:solidFill>
                  <a:srgbClr val="71A42C"/>
                </a:solidFill>
              </a:rPr>
              <a:t>sing social networks to nurture interaction</a:t>
            </a:r>
          </a:p>
        </p:txBody>
      </p:sp>
    </p:spTree>
    <p:extLst>
      <p:ext uri="{BB962C8B-B14F-4D97-AF65-F5344CB8AC3E}">
        <p14:creationId xmlns:p14="http://schemas.microsoft.com/office/powerpoint/2010/main" val="1473209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Functionality</a:t>
            </a:r>
            <a:endParaRPr lang="nl-NL" dirty="0"/>
          </a:p>
        </p:txBody>
      </p:sp>
      <p:sp>
        <p:nvSpPr>
          <p:cNvPr id="3" name="TextBox 2"/>
          <p:cNvSpPr txBox="1"/>
          <p:nvPr/>
        </p:nvSpPr>
        <p:spPr>
          <a:xfrm>
            <a:off x="732874" y="2491582"/>
            <a:ext cx="4927952" cy="707886"/>
          </a:xfrm>
          <a:prstGeom prst="rect">
            <a:avLst/>
          </a:prstGeom>
          <a:noFill/>
        </p:spPr>
        <p:txBody>
          <a:bodyPr wrap="none" rtlCol="0">
            <a:spAutoFit/>
          </a:bodyPr>
          <a:lstStyle/>
          <a:p>
            <a:r>
              <a:rPr lang="nl-NL" sz="4000" dirty="0" smtClean="0">
                <a:solidFill>
                  <a:srgbClr val="71A42C"/>
                </a:solidFill>
              </a:rPr>
              <a:t>customer involvement</a:t>
            </a:r>
            <a:endParaRPr lang="nl-NL" sz="4000" dirty="0">
              <a:solidFill>
                <a:srgbClr val="71A42C"/>
              </a:solidFill>
            </a:endParaRPr>
          </a:p>
        </p:txBody>
      </p:sp>
      <p:sp>
        <p:nvSpPr>
          <p:cNvPr id="5" name="TextBox 4"/>
          <p:cNvSpPr txBox="1"/>
          <p:nvPr/>
        </p:nvSpPr>
        <p:spPr>
          <a:xfrm>
            <a:off x="4788024" y="3717032"/>
            <a:ext cx="2056973" cy="707886"/>
          </a:xfrm>
          <a:prstGeom prst="rect">
            <a:avLst/>
          </a:prstGeom>
          <a:noFill/>
        </p:spPr>
        <p:txBody>
          <a:bodyPr wrap="none" rtlCol="0">
            <a:spAutoFit/>
          </a:bodyPr>
          <a:lstStyle/>
          <a:p>
            <a:r>
              <a:rPr lang="nl-NL" sz="4000" dirty="0" smtClean="0">
                <a:solidFill>
                  <a:srgbClr val="71A42C"/>
                </a:solidFill>
              </a:rPr>
              <a:t>backlogs</a:t>
            </a:r>
            <a:endParaRPr lang="nl-NL" sz="4000" dirty="0">
              <a:solidFill>
                <a:srgbClr val="71A42C"/>
              </a:solidFill>
            </a:endParaRPr>
          </a:p>
        </p:txBody>
      </p:sp>
      <p:sp>
        <p:nvSpPr>
          <p:cNvPr id="6" name="TextBox 5"/>
          <p:cNvSpPr txBox="1"/>
          <p:nvPr/>
        </p:nvSpPr>
        <p:spPr>
          <a:xfrm>
            <a:off x="6660232" y="2449175"/>
            <a:ext cx="2119491" cy="584775"/>
          </a:xfrm>
          <a:prstGeom prst="rect">
            <a:avLst/>
          </a:prstGeom>
          <a:noFill/>
        </p:spPr>
        <p:txBody>
          <a:bodyPr wrap="none" rtlCol="0">
            <a:spAutoFit/>
          </a:bodyPr>
          <a:lstStyle/>
          <a:p>
            <a:r>
              <a:rPr lang="nl-NL" sz="3200" dirty="0" smtClean="0">
                <a:solidFill>
                  <a:srgbClr val="71A42C"/>
                </a:solidFill>
              </a:rPr>
              <a:t>user stories</a:t>
            </a:r>
            <a:endParaRPr lang="nl-NL" sz="3200" dirty="0">
              <a:solidFill>
                <a:srgbClr val="71A42C"/>
              </a:solidFill>
            </a:endParaRPr>
          </a:p>
        </p:txBody>
      </p:sp>
      <p:sp>
        <p:nvSpPr>
          <p:cNvPr id="8" name="TextBox 7"/>
          <p:cNvSpPr txBox="1"/>
          <p:nvPr/>
        </p:nvSpPr>
        <p:spPr>
          <a:xfrm>
            <a:off x="5254433" y="5082447"/>
            <a:ext cx="2583079" cy="461665"/>
          </a:xfrm>
          <a:prstGeom prst="rect">
            <a:avLst/>
          </a:prstGeom>
          <a:noFill/>
        </p:spPr>
        <p:txBody>
          <a:bodyPr wrap="none" rtlCol="0">
            <a:spAutoFit/>
          </a:bodyPr>
          <a:lstStyle/>
          <a:p>
            <a:r>
              <a:rPr lang="nl-NL" sz="2400" dirty="0" smtClean="0">
                <a:solidFill>
                  <a:srgbClr val="71A42C"/>
                </a:solidFill>
              </a:rPr>
              <a:t>acceptance criteria</a:t>
            </a:r>
            <a:endParaRPr lang="nl-NL" sz="2400" dirty="0">
              <a:solidFill>
                <a:srgbClr val="71A42C"/>
              </a:solidFill>
            </a:endParaRPr>
          </a:p>
        </p:txBody>
      </p:sp>
      <p:sp>
        <p:nvSpPr>
          <p:cNvPr id="9" name="TextBox 8"/>
          <p:cNvSpPr txBox="1"/>
          <p:nvPr/>
        </p:nvSpPr>
        <p:spPr>
          <a:xfrm>
            <a:off x="3579292" y="1628800"/>
            <a:ext cx="3849515" cy="461665"/>
          </a:xfrm>
          <a:prstGeom prst="rect">
            <a:avLst/>
          </a:prstGeom>
          <a:noFill/>
        </p:spPr>
        <p:txBody>
          <a:bodyPr wrap="none" rtlCol="0">
            <a:spAutoFit/>
          </a:bodyPr>
          <a:lstStyle/>
          <a:p>
            <a:r>
              <a:rPr lang="nl-NL" sz="2400" dirty="0" smtClean="0">
                <a:solidFill>
                  <a:srgbClr val="71A42C"/>
                </a:solidFill>
              </a:rPr>
              <a:t>minimal marketable features</a:t>
            </a:r>
            <a:endParaRPr lang="nl-NL" sz="2400" dirty="0">
              <a:solidFill>
                <a:srgbClr val="71A42C"/>
              </a:solidFill>
            </a:endParaRPr>
          </a:p>
        </p:txBody>
      </p:sp>
      <p:sp>
        <p:nvSpPr>
          <p:cNvPr id="10" name="TextBox 9"/>
          <p:cNvSpPr txBox="1"/>
          <p:nvPr/>
        </p:nvSpPr>
        <p:spPr>
          <a:xfrm>
            <a:off x="827584" y="4000243"/>
            <a:ext cx="2137124" cy="584775"/>
          </a:xfrm>
          <a:prstGeom prst="rect">
            <a:avLst/>
          </a:prstGeom>
          <a:noFill/>
        </p:spPr>
        <p:txBody>
          <a:bodyPr wrap="none" rtlCol="0">
            <a:spAutoFit/>
          </a:bodyPr>
          <a:lstStyle/>
          <a:p>
            <a:r>
              <a:rPr lang="nl-NL" sz="3200" dirty="0" smtClean="0">
                <a:solidFill>
                  <a:srgbClr val="71A42C"/>
                </a:solidFill>
              </a:rPr>
              <a:t>user demos</a:t>
            </a:r>
            <a:endParaRPr lang="nl-NL" sz="3200" dirty="0">
              <a:solidFill>
                <a:srgbClr val="71A42C"/>
              </a:solidFill>
            </a:endParaRPr>
          </a:p>
        </p:txBody>
      </p:sp>
      <p:sp>
        <p:nvSpPr>
          <p:cNvPr id="11" name="TextBox 10"/>
          <p:cNvSpPr txBox="1"/>
          <p:nvPr/>
        </p:nvSpPr>
        <p:spPr>
          <a:xfrm>
            <a:off x="732874" y="5445224"/>
            <a:ext cx="4067139" cy="584775"/>
          </a:xfrm>
          <a:prstGeom prst="rect">
            <a:avLst/>
          </a:prstGeom>
          <a:noFill/>
        </p:spPr>
        <p:txBody>
          <a:bodyPr wrap="none" rtlCol="0">
            <a:spAutoFit/>
          </a:bodyPr>
          <a:lstStyle/>
          <a:p>
            <a:r>
              <a:rPr lang="nl-NL" sz="3200" dirty="0" smtClean="0">
                <a:solidFill>
                  <a:srgbClr val="71A42C"/>
                </a:solidFill>
              </a:rPr>
              <a:t>“inch-deep, mile-wide”</a:t>
            </a:r>
            <a:endParaRPr lang="nl-NL" sz="3200" dirty="0">
              <a:solidFill>
                <a:srgbClr val="71A42C"/>
              </a:solidFill>
            </a:endParaRPr>
          </a:p>
        </p:txBody>
      </p:sp>
    </p:spTree>
    <p:extLst>
      <p:ext uri="{BB962C8B-B14F-4D97-AF65-F5344CB8AC3E}">
        <p14:creationId xmlns:p14="http://schemas.microsoft.com/office/powerpoint/2010/main" val="4034749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48348"/>
            <a:ext cx="7848872" cy="43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503548" y="332657"/>
            <a:ext cx="4500500" cy="18156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Example:</a:t>
            </a:r>
            <a:endParaRPr lang="nl-NL" sz="3200" dirty="0">
              <a:solidFill>
                <a:srgbClr val="C00000"/>
              </a:solidFill>
            </a:endParaRPr>
          </a:p>
          <a:p>
            <a:pPr algn="l"/>
            <a:r>
              <a:rPr lang="nl-NL" sz="3200" dirty="0" smtClean="0">
                <a:solidFill>
                  <a:srgbClr val="71A42C"/>
                </a:solidFill>
              </a:rPr>
              <a:t>writing a book proposal as a backlog of topics</a:t>
            </a:r>
          </a:p>
        </p:txBody>
      </p:sp>
    </p:spTree>
    <p:extLst>
      <p:ext uri="{BB962C8B-B14F-4D97-AF65-F5344CB8AC3E}">
        <p14:creationId xmlns:p14="http://schemas.microsoft.com/office/powerpoint/2010/main" val="1101306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Quality</a:t>
            </a:r>
            <a:endParaRPr lang="nl-NL" dirty="0"/>
          </a:p>
        </p:txBody>
      </p:sp>
      <p:sp>
        <p:nvSpPr>
          <p:cNvPr id="3" name="TextBox 2"/>
          <p:cNvSpPr txBox="1"/>
          <p:nvPr/>
        </p:nvSpPr>
        <p:spPr>
          <a:xfrm>
            <a:off x="714152" y="2914546"/>
            <a:ext cx="3562194" cy="584775"/>
          </a:xfrm>
          <a:prstGeom prst="rect">
            <a:avLst/>
          </a:prstGeom>
          <a:noFill/>
        </p:spPr>
        <p:txBody>
          <a:bodyPr wrap="none" rtlCol="0">
            <a:spAutoFit/>
          </a:bodyPr>
          <a:lstStyle/>
          <a:p>
            <a:r>
              <a:rPr lang="nl-NL" sz="3200" dirty="0" smtClean="0">
                <a:solidFill>
                  <a:srgbClr val="71A42C"/>
                </a:solidFill>
              </a:rPr>
              <a:t>technical excellence</a:t>
            </a:r>
            <a:endParaRPr lang="nl-NL" sz="3200" dirty="0">
              <a:solidFill>
                <a:srgbClr val="71A42C"/>
              </a:solidFill>
            </a:endParaRPr>
          </a:p>
        </p:txBody>
      </p:sp>
      <p:sp>
        <p:nvSpPr>
          <p:cNvPr id="4" name="TextBox 3"/>
          <p:cNvSpPr txBox="1"/>
          <p:nvPr/>
        </p:nvSpPr>
        <p:spPr>
          <a:xfrm>
            <a:off x="2706366" y="1875386"/>
            <a:ext cx="5414367" cy="707886"/>
          </a:xfrm>
          <a:prstGeom prst="rect">
            <a:avLst/>
          </a:prstGeom>
          <a:noFill/>
        </p:spPr>
        <p:txBody>
          <a:bodyPr wrap="none" rtlCol="0">
            <a:spAutoFit/>
          </a:bodyPr>
          <a:lstStyle/>
          <a:p>
            <a:r>
              <a:rPr lang="nl-NL" sz="4000" dirty="0" smtClean="0">
                <a:solidFill>
                  <a:srgbClr val="71A42C"/>
                </a:solidFill>
              </a:rPr>
              <a:t>test-driven development</a:t>
            </a:r>
            <a:endParaRPr lang="nl-NL" sz="4000" dirty="0">
              <a:solidFill>
                <a:srgbClr val="71A42C"/>
              </a:solidFill>
            </a:endParaRPr>
          </a:p>
        </p:txBody>
      </p:sp>
      <p:sp>
        <p:nvSpPr>
          <p:cNvPr id="5" name="TextBox 4"/>
          <p:cNvSpPr txBox="1"/>
          <p:nvPr/>
        </p:nvSpPr>
        <p:spPr>
          <a:xfrm>
            <a:off x="4398079" y="5102488"/>
            <a:ext cx="3257623" cy="584775"/>
          </a:xfrm>
          <a:prstGeom prst="rect">
            <a:avLst/>
          </a:prstGeom>
          <a:noFill/>
        </p:spPr>
        <p:txBody>
          <a:bodyPr wrap="none" rtlCol="0">
            <a:spAutoFit/>
          </a:bodyPr>
          <a:lstStyle/>
          <a:p>
            <a:r>
              <a:rPr lang="nl-NL" sz="3200" dirty="0" smtClean="0">
                <a:solidFill>
                  <a:srgbClr val="71A42C"/>
                </a:solidFill>
              </a:rPr>
              <a:t>pair programming</a:t>
            </a:r>
            <a:endParaRPr lang="nl-NL" sz="3200" dirty="0">
              <a:solidFill>
                <a:srgbClr val="71A42C"/>
              </a:solidFill>
            </a:endParaRPr>
          </a:p>
        </p:txBody>
      </p:sp>
      <p:sp>
        <p:nvSpPr>
          <p:cNvPr id="6" name="TextBox 5"/>
          <p:cNvSpPr txBox="1"/>
          <p:nvPr/>
        </p:nvSpPr>
        <p:spPr>
          <a:xfrm>
            <a:off x="4932040" y="3140968"/>
            <a:ext cx="2440092" cy="461665"/>
          </a:xfrm>
          <a:prstGeom prst="rect">
            <a:avLst/>
          </a:prstGeom>
          <a:noFill/>
        </p:spPr>
        <p:txBody>
          <a:bodyPr wrap="none" rtlCol="0">
            <a:spAutoFit/>
          </a:bodyPr>
          <a:lstStyle/>
          <a:p>
            <a:r>
              <a:rPr lang="nl-NL" sz="2400" dirty="0" smtClean="0">
                <a:solidFill>
                  <a:srgbClr val="71A42C"/>
                </a:solidFill>
              </a:rPr>
              <a:t>definition of done</a:t>
            </a:r>
            <a:endParaRPr lang="nl-NL" sz="2400" dirty="0">
              <a:solidFill>
                <a:srgbClr val="71A42C"/>
              </a:solidFill>
            </a:endParaRPr>
          </a:p>
        </p:txBody>
      </p:sp>
      <p:sp>
        <p:nvSpPr>
          <p:cNvPr id="7" name="TextBox 6"/>
          <p:cNvSpPr txBox="1"/>
          <p:nvPr/>
        </p:nvSpPr>
        <p:spPr>
          <a:xfrm>
            <a:off x="6058263" y="3933056"/>
            <a:ext cx="2064989" cy="584775"/>
          </a:xfrm>
          <a:prstGeom prst="rect">
            <a:avLst/>
          </a:prstGeom>
          <a:noFill/>
        </p:spPr>
        <p:txBody>
          <a:bodyPr wrap="none" rtlCol="0">
            <a:spAutoFit/>
          </a:bodyPr>
          <a:lstStyle/>
          <a:p>
            <a:r>
              <a:rPr lang="nl-NL" sz="3200" dirty="0" smtClean="0">
                <a:solidFill>
                  <a:srgbClr val="71A42C"/>
                </a:solidFill>
              </a:rPr>
              <a:t>refactoring</a:t>
            </a:r>
            <a:endParaRPr lang="nl-NL" sz="3200" dirty="0">
              <a:solidFill>
                <a:srgbClr val="71A42C"/>
              </a:solidFill>
            </a:endParaRPr>
          </a:p>
        </p:txBody>
      </p:sp>
      <p:sp>
        <p:nvSpPr>
          <p:cNvPr id="8" name="TextBox 7"/>
          <p:cNvSpPr txBox="1"/>
          <p:nvPr/>
        </p:nvSpPr>
        <p:spPr>
          <a:xfrm>
            <a:off x="611560" y="4077072"/>
            <a:ext cx="3767378" cy="707886"/>
          </a:xfrm>
          <a:prstGeom prst="rect">
            <a:avLst/>
          </a:prstGeom>
          <a:noFill/>
        </p:spPr>
        <p:txBody>
          <a:bodyPr wrap="none" rtlCol="0">
            <a:spAutoFit/>
          </a:bodyPr>
          <a:lstStyle/>
          <a:p>
            <a:r>
              <a:rPr lang="nl-NL" sz="4000" dirty="0" smtClean="0">
                <a:solidFill>
                  <a:srgbClr val="71A42C"/>
                </a:solidFill>
              </a:rPr>
              <a:t>emergent design</a:t>
            </a:r>
            <a:endParaRPr lang="nl-NL" sz="4000" dirty="0">
              <a:solidFill>
                <a:srgbClr val="71A42C"/>
              </a:solidFill>
            </a:endParaRPr>
          </a:p>
        </p:txBody>
      </p:sp>
      <p:sp>
        <p:nvSpPr>
          <p:cNvPr id="9" name="TextBox 8"/>
          <p:cNvSpPr txBox="1"/>
          <p:nvPr/>
        </p:nvSpPr>
        <p:spPr>
          <a:xfrm>
            <a:off x="1331640" y="5456430"/>
            <a:ext cx="1406154" cy="461665"/>
          </a:xfrm>
          <a:prstGeom prst="rect">
            <a:avLst/>
          </a:prstGeom>
          <a:noFill/>
        </p:spPr>
        <p:txBody>
          <a:bodyPr wrap="none" rtlCol="0">
            <a:spAutoFit/>
          </a:bodyPr>
          <a:lstStyle/>
          <a:p>
            <a:r>
              <a:rPr lang="nl-NL" sz="2400" dirty="0" smtClean="0">
                <a:solidFill>
                  <a:srgbClr val="71A42C"/>
                </a:solidFill>
              </a:rPr>
              <a:t>simplicity</a:t>
            </a:r>
            <a:endParaRPr lang="nl-NL" sz="2400" dirty="0">
              <a:solidFill>
                <a:srgbClr val="71A42C"/>
              </a:solidFill>
            </a:endParaRPr>
          </a:p>
        </p:txBody>
      </p:sp>
    </p:spTree>
    <p:extLst>
      <p:ext uri="{BB962C8B-B14F-4D97-AF65-F5344CB8AC3E}">
        <p14:creationId xmlns:p14="http://schemas.microsoft.com/office/powerpoint/2010/main" val="3736714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72439"/>
            <a:ext cx="8288982" cy="3408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175956" y="692696"/>
            <a:ext cx="4500500" cy="18156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nl-NL" sz="3200" dirty="0" smtClean="0"/>
              <a:t>Example:</a:t>
            </a:r>
            <a:endParaRPr lang="nl-NL" sz="3200" dirty="0">
              <a:solidFill>
                <a:srgbClr val="C00000"/>
              </a:solidFill>
            </a:endParaRPr>
          </a:p>
          <a:p>
            <a:pPr algn="r"/>
            <a:r>
              <a:rPr lang="nl-NL" sz="3200" dirty="0" smtClean="0">
                <a:solidFill>
                  <a:srgbClr val="71A42C"/>
                </a:solidFill>
              </a:rPr>
              <a:t>using checklists as a Definition of Done</a:t>
            </a:r>
          </a:p>
        </p:txBody>
      </p:sp>
    </p:spTree>
    <p:extLst>
      <p:ext uri="{BB962C8B-B14F-4D97-AF65-F5344CB8AC3E}">
        <p14:creationId xmlns:p14="http://schemas.microsoft.com/office/powerpoint/2010/main" val="1221257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Tools</a:t>
            </a:r>
            <a:endParaRPr lang="nl-NL" dirty="0"/>
          </a:p>
        </p:txBody>
      </p:sp>
      <p:sp>
        <p:nvSpPr>
          <p:cNvPr id="3" name="TextBox 2"/>
          <p:cNvSpPr txBox="1"/>
          <p:nvPr/>
        </p:nvSpPr>
        <p:spPr>
          <a:xfrm>
            <a:off x="4499992" y="2564903"/>
            <a:ext cx="2081019" cy="584775"/>
          </a:xfrm>
          <a:prstGeom prst="rect">
            <a:avLst/>
          </a:prstGeom>
          <a:noFill/>
        </p:spPr>
        <p:txBody>
          <a:bodyPr wrap="none" rtlCol="0">
            <a:spAutoFit/>
          </a:bodyPr>
          <a:lstStyle/>
          <a:p>
            <a:r>
              <a:rPr lang="nl-NL" sz="3200" dirty="0" smtClean="0">
                <a:solidFill>
                  <a:srgbClr val="71A42C"/>
                </a:solidFill>
              </a:rPr>
              <a:t>daily builds</a:t>
            </a:r>
            <a:endParaRPr lang="nl-NL" sz="3200" dirty="0">
              <a:solidFill>
                <a:srgbClr val="71A42C"/>
              </a:solidFill>
            </a:endParaRPr>
          </a:p>
        </p:txBody>
      </p:sp>
      <p:sp>
        <p:nvSpPr>
          <p:cNvPr id="4" name="TextBox 3"/>
          <p:cNvSpPr txBox="1"/>
          <p:nvPr/>
        </p:nvSpPr>
        <p:spPr>
          <a:xfrm>
            <a:off x="3491880" y="3861048"/>
            <a:ext cx="4996881" cy="707886"/>
          </a:xfrm>
          <a:prstGeom prst="rect">
            <a:avLst/>
          </a:prstGeom>
          <a:noFill/>
        </p:spPr>
        <p:txBody>
          <a:bodyPr wrap="none" rtlCol="0">
            <a:spAutoFit/>
          </a:bodyPr>
          <a:lstStyle/>
          <a:p>
            <a:r>
              <a:rPr lang="nl-NL" sz="4000" dirty="0" smtClean="0">
                <a:solidFill>
                  <a:srgbClr val="71A42C"/>
                </a:solidFill>
              </a:rPr>
              <a:t>continuous integration</a:t>
            </a:r>
            <a:endParaRPr lang="nl-NL" sz="4000" dirty="0">
              <a:solidFill>
                <a:srgbClr val="71A42C"/>
              </a:solidFill>
            </a:endParaRPr>
          </a:p>
        </p:txBody>
      </p:sp>
      <p:sp>
        <p:nvSpPr>
          <p:cNvPr id="5" name="TextBox 4"/>
          <p:cNvSpPr txBox="1"/>
          <p:nvPr/>
        </p:nvSpPr>
        <p:spPr>
          <a:xfrm>
            <a:off x="1044441" y="4936812"/>
            <a:ext cx="3332964" cy="584775"/>
          </a:xfrm>
          <a:prstGeom prst="rect">
            <a:avLst/>
          </a:prstGeom>
          <a:noFill/>
        </p:spPr>
        <p:txBody>
          <a:bodyPr wrap="none" rtlCol="0">
            <a:spAutoFit/>
          </a:bodyPr>
          <a:lstStyle/>
          <a:p>
            <a:r>
              <a:rPr lang="nl-NL" sz="3200" dirty="0" smtClean="0">
                <a:solidFill>
                  <a:srgbClr val="71A42C"/>
                </a:solidFill>
              </a:rPr>
              <a:t>automated testing</a:t>
            </a:r>
            <a:endParaRPr lang="nl-NL" sz="3200" dirty="0">
              <a:solidFill>
                <a:srgbClr val="71A42C"/>
              </a:solidFill>
            </a:endParaRPr>
          </a:p>
        </p:txBody>
      </p:sp>
      <p:sp>
        <p:nvSpPr>
          <p:cNvPr id="6" name="TextBox 5"/>
          <p:cNvSpPr txBox="1"/>
          <p:nvPr/>
        </p:nvSpPr>
        <p:spPr>
          <a:xfrm>
            <a:off x="5796136" y="1484784"/>
            <a:ext cx="1733167" cy="461665"/>
          </a:xfrm>
          <a:prstGeom prst="rect">
            <a:avLst/>
          </a:prstGeom>
          <a:noFill/>
        </p:spPr>
        <p:txBody>
          <a:bodyPr wrap="none" rtlCol="0">
            <a:spAutoFit/>
          </a:bodyPr>
          <a:lstStyle/>
          <a:p>
            <a:r>
              <a:rPr lang="nl-NL" sz="2400" dirty="0" smtClean="0">
                <a:solidFill>
                  <a:srgbClr val="71A42C"/>
                </a:solidFill>
              </a:rPr>
              <a:t>open offices</a:t>
            </a:r>
            <a:endParaRPr lang="nl-NL" sz="2400" dirty="0">
              <a:solidFill>
                <a:srgbClr val="71A42C"/>
              </a:solidFill>
            </a:endParaRPr>
          </a:p>
        </p:txBody>
      </p:sp>
      <p:sp>
        <p:nvSpPr>
          <p:cNvPr id="7" name="TextBox 6"/>
          <p:cNvSpPr txBox="1"/>
          <p:nvPr/>
        </p:nvSpPr>
        <p:spPr>
          <a:xfrm>
            <a:off x="991510" y="1687741"/>
            <a:ext cx="2626040" cy="707886"/>
          </a:xfrm>
          <a:prstGeom prst="rect">
            <a:avLst/>
          </a:prstGeom>
          <a:noFill/>
        </p:spPr>
        <p:txBody>
          <a:bodyPr wrap="none" rtlCol="0">
            <a:spAutoFit/>
          </a:bodyPr>
          <a:lstStyle/>
          <a:p>
            <a:r>
              <a:rPr lang="nl-NL" sz="4000" dirty="0" smtClean="0">
                <a:solidFill>
                  <a:srgbClr val="71A42C"/>
                </a:solidFill>
              </a:rPr>
              <a:t>task boards</a:t>
            </a:r>
            <a:endParaRPr lang="nl-NL" sz="4000" dirty="0">
              <a:solidFill>
                <a:srgbClr val="71A42C"/>
              </a:solidFill>
            </a:endParaRPr>
          </a:p>
        </p:txBody>
      </p:sp>
      <p:sp>
        <p:nvSpPr>
          <p:cNvPr id="8" name="TextBox 7"/>
          <p:cNvSpPr txBox="1"/>
          <p:nvPr/>
        </p:nvSpPr>
        <p:spPr>
          <a:xfrm>
            <a:off x="5652120" y="5229200"/>
            <a:ext cx="2098651" cy="584775"/>
          </a:xfrm>
          <a:prstGeom prst="rect">
            <a:avLst/>
          </a:prstGeom>
          <a:noFill/>
        </p:spPr>
        <p:txBody>
          <a:bodyPr wrap="none" rtlCol="0">
            <a:spAutoFit/>
          </a:bodyPr>
          <a:lstStyle/>
          <a:p>
            <a:r>
              <a:rPr lang="nl-NL" sz="3200" dirty="0" smtClean="0">
                <a:solidFill>
                  <a:srgbClr val="71A42C"/>
                </a:solidFill>
              </a:rPr>
              <a:t>burn charts</a:t>
            </a:r>
            <a:endParaRPr lang="nl-NL" sz="3200" dirty="0">
              <a:solidFill>
                <a:srgbClr val="71A42C"/>
              </a:solidFill>
            </a:endParaRPr>
          </a:p>
        </p:txBody>
      </p:sp>
      <p:sp>
        <p:nvSpPr>
          <p:cNvPr id="9" name="TextBox 8"/>
          <p:cNvSpPr txBox="1"/>
          <p:nvPr/>
        </p:nvSpPr>
        <p:spPr>
          <a:xfrm>
            <a:off x="611560" y="3149679"/>
            <a:ext cx="2073003" cy="461665"/>
          </a:xfrm>
          <a:prstGeom prst="rect">
            <a:avLst/>
          </a:prstGeom>
          <a:noFill/>
        </p:spPr>
        <p:txBody>
          <a:bodyPr wrap="none" rtlCol="0">
            <a:spAutoFit/>
          </a:bodyPr>
          <a:lstStyle/>
          <a:p>
            <a:r>
              <a:rPr lang="nl-NL" sz="2400" dirty="0" smtClean="0">
                <a:solidFill>
                  <a:srgbClr val="71A42C"/>
                </a:solidFill>
              </a:rPr>
              <a:t>version control</a:t>
            </a:r>
            <a:endParaRPr lang="nl-NL" sz="2400" dirty="0">
              <a:solidFill>
                <a:srgbClr val="71A42C"/>
              </a:solidFill>
            </a:endParaRPr>
          </a:p>
        </p:txBody>
      </p:sp>
    </p:spTree>
    <p:extLst>
      <p:ext uri="{BB962C8B-B14F-4D97-AF65-F5344CB8AC3E}">
        <p14:creationId xmlns:p14="http://schemas.microsoft.com/office/powerpoint/2010/main" val="1019058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4175" y="3933057"/>
            <a:ext cx="4772241" cy="146362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185" y="3284985"/>
            <a:ext cx="2097017" cy="202954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4295" y="436626"/>
            <a:ext cx="3346377" cy="274232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186" y="436627"/>
            <a:ext cx="2890014" cy="2275628"/>
          </a:xfrm>
          <a:prstGeom prst="rect">
            <a:avLst/>
          </a:prstGeom>
        </p:spPr>
      </p:pic>
      <p:sp>
        <p:nvSpPr>
          <p:cNvPr id="6" name="Title 1"/>
          <p:cNvSpPr txBox="1">
            <a:spLocks/>
          </p:cNvSpPr>
          <p:nvPr/>
        </p:nvSpPr>
        <p:spPr>
          <a:xfrm>
            <a:off x="771867" y="5573748"/>
            <a:ext cx="7616557" cy="109561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Example:</a:t>
            </a:r>
            <a:endParaRPr lang="nl-NL" sz="3200" dirty="0">
              <a:solidFill>
                <a:srgbClr val="C00000"/>
              </a:solidFill>
            </a:endParaRPr>
          </a:p>
          <a:p>
            <a:pPr algn="l"/>
            <a:r>
              <a:rPr lang="nl-NL" sz="3200" dirty="0" smtClean="0">
                <a:solidFill>
                  <a:srgbClr val="71A42C"/>
                </a:solidFill>
              </a:rPr>
              <a:t>Using simple tools that fit the worker</a:t>
            </a:r>
          </a:p>
        </p:txBody>
      </p:sp>
    </p:spTree>
    <p:extLst>
      <p:ext uri="{BB962C8B-B14F-4D97-AF65-F5344CB8AC3E}">
        <p14:creationId xmlns:p14="http://schemas.microsoft.com/office/powerpoint/2010/main" val="3870350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Time</a:t>
            </a:r>
            <a:endParaRPr lang="nl-NL" dirty="0"/>
          </a:p>
        </p:txBody>
      </p:sp>
      <p:sp>
        <p:nvSpPr>
          <p:cNvPr id="3" name="TextBox 2"/>
          <p:cNvSpPr txBox="1"/>
          <p:nvPr/>
        </p:nvSpPr>
        <p:spPr>
          <a:xfrm>
            <a:off x="1115616" y="2041684"/>
            <a:ext cx="2404826" cy="707886"/>
          </a:xfrm>
          <a:prstGeom prst="rect">
            <a:avLst/>
          </a:prstGeom>
          <a:noFill/>
        </p:spPr>
        <p:txBody>
          <a:bodyPr wrap="none" rtlCol="0">
            <a:spAutoFit/>
          </a:bodyPr>
          <a:lstStyle/>
          <a:p>
            <a:r>
              <a:rPr lang="nl-NL" sz="4000" dirty="0" smtClean="0">
                <a:solidFill>
                  <a:srgbClr val="71A42C"/>
                </a:solidFill>
              </a:rPr>
              <a:t>timeboxes</a:t>
            </a:r>
            <a:endParaRPr lang="nl-NL" sz="4000" dirty="0">
              <a:solidFill>
                <a:srgbClr val="71A42C"/>
              </a:solidFill>
            </a:endParaRPr>
          </a:p>
        </p:txBody>
      </p:sp>
      <p:sp>
        <p:nvSpPr>
          <p:cNvPr id="4" name="TextBox 3"/>
          <p:cNvSpPr txBox="1"/>
          <p:nvPr/>
        </p:nvSpPr>
        <p:spPr>
          <a:xfrm>
            <a:off x="5220072" y="4070975"/>
            <a:ext cx="2207656" cy="707886"/>
          </a:xfrm>
          <a:prstGeom prst="rect">
            <a:avLst/>
          </a:prstGeom>
          <a:noFill/>
        </p:spPr>
        <p:txBody>
          <a:bodyPr wrap="none" rtlCol="0">
            <a:spAutoFit/>
          </a:bodyPr>
          <a:lstStyle/>
          <a:p>
            <a:r>
              <a:rPr lang="nl-NL" sz="4000" dirty="0" smtClean="0">
                <a:solidFill>
                  <a:srgbClr val="71A42C"/>
                </a:solidFill>
              </a:rPr>
              <a:t>iterations</a:t>
            </a:r>
            <a:endParaRPr lang="nl-NL" sz="4000" dirty="0">
              <a:solidFill>
                <a:srgbClr val="71A42C"/>
              </a:solidFill>
            </a:endParaRPr>
          </a:p>
        </p:txBody>
      </p:sp>
      <p:sp>
        <p:nvSpPr>
          <p:cNvPr id="5" name="TextBox 4"/>
          <p:cNvSpPr txBox="1"/>
          <p:nvPr/>
        </p:nvSpPr>
        <p:spPr>
          <a:xfrm>
            <a:off x="1431144" y="5424318"/>
            <a:ext cx="1042273" cy="461665"/>
          </a:xfrm>
          <a:prstGeom prst="rect">
            <a:avLst/>
          </a:prstGeom>
          <a:noFill/>
        </p:spPr>
        <p:txBody>
          <a:bodyPr wrap="none" rtlCol="0">
            <a:spAutoFit/>
          </a:bodyPr>
          <a:lstStyle/>
          <a:p>
            <a:r>
              <a:rPr lang="nl-NL" sz="2400" dirty="0" smtClean="0">
                <a:solidFill>
                  <a:srgbClr val="71A42C"/>
                </a:solidFill>
              </a:rPr>
              <a:t>sprints</a:t>
            </a:r>
            <a:endParaRPr lang="nl-NL" sz="2400" dirty="0">
              <a:solidFill>
                <a:srgbClr val="71A42C"/>
              </a:solidFill>
            </a:endParaRPr>
          </a:p>
        </p:txBody>
      </p:sp>
      <p:sp>
        <p:nvSpPr>
          <p:cNvPr id="6" name="TextBox 5"/>
          <p:cNvSpPr txBox="1"/>
          <p:nvPr/>
        </p:nvSpPr>
        <p:spPr>
          <a:xfrm>
            <a:off x="3275856" y="3162929"/>
            <a:ext cx="4028667" cy="461665"/>
          </a:xfrm>
          <a:prstGeom prst="rect">
            <a:avLst/>
          </a:prstGeom>
          <a:noFill/>
        </p:spPr>
        <p:txBody>
          <a:bodyPr wrap="none" rtlCol="0">
            <a:spAutoFit/>
          </a:bodyPr>
          <a:lstStyle/>
          <a:p>
            <a:r>
              <a:rPr lang="nl-NL" sz="2400" dirty="0" smtClean="0">
                <a:solidFill>
                  <a:srgbClr val="71A42C"/>
                </a:solidFill>
              </a:rPr>
              <a:t>potentially shippable products</a:t>
            </a:r>
            <a:endParaRPr lang="nl-NL" sz="2400" dirty="0">
              <a:solidFill>
                <a:srgbClr val="71A42C"/>
              </a:solidFill>
            </a:endParaRPr>
          </a:p>
        </p:txBody>
      </p:sp>
      <p:sp>
        <p:nvSpPr>
          <p:cNvPr id="7" name="TextBox 6"/>
          <p:cNvSpPr txBox="1"/>
          <p:nvPr/>
        </p:nvSpPr>
        <p:spPr>
          <a:xfrm>
            <a:off x="4530932" y="1454318"/>
            <a:ext cx="3783408" cy="584775"/>
          </a:xfrm>
          <a:prstGeom prst="rect">
            <a:avLst/>
          </a:prstGeom>
          <a:noFill/>
        </p:spPr>
        <p:txBody>
          <a:bodyPr wrap="none" rtlCol="0">
            <a:spAutoFit/>
          </a:bodyPr>
          <a:lstStyle/>
          <a:p>
            <a:r>
              <a:rPr lang="nl-NL" sz="3200" dirty="0" smtClean="0">
                <a:solidFill>
                  <a:srgbClr val="71A42C"/>
                </a:solidFill>
              </a:rPr>
              <a:t>rolling wave planning</a:t>
            </a:r>
            <a:endParaRPr lang="nl-NL" sz="3200" dirty="0">
              <a:solidFill>
                <a:srgbClr val="71A42C"/>
              </a:solidFill>
            </a:endParaRPr>
          </a:p>
        </p:txBody>
      </p:sp>
      <p:sp>
        <p:nvSpPr>
          <p:cNvPr id="8" name="TextBox 7"/>
          <p:cNvSpPr txBox="1"/>
          <p:nvPr/>
        </p:nvSpPr>
        <p:spPr>
          <a:xfrm>
            <a:off x="5148064" y="5301208"/>
            <a:ext cx="2986715" cy="584775"/>
          </a:xfrm>
          <a:prstGeom prst="rect">
            <a:avLst/>
          </a:prstGeom>
          <a:noFill/>
        </p:spPr>
        <p:txBody>
          <a:bodyPr wrap="none" rtlCol="0">
            <a:spAutoFit/>
          </a:bodyPr>
          <a:lstStyle/>
          <a:p>
            <a:r>
              <a:rPr lang="nl-NL" sz="3200" dirty="0" smtClean="0">
                <a:solidFill>
                  <a:srgbClr val="71A42C"/>
                </a:solidFill>
              </a:rPr>
              <a:t>sustainable pace</a:t>
            </a:r>
            <a:endParaRPr lang="nl-NL" sz="3200" dirty="0">
              <a:solidFill>
                <a:srgbClr val="71A42C"/>
              </a:solidFill>
            </a:endParaRPr>
          </a:p>
        </p:txBody>
      </p:sp>
      <p:sp>
        <p:nvSpPr>
          <p:cNvPr id="9" name="TextBox 8"/>
          <p:cNvSpPr txBox="1"/>
          <p:nvPr/>
        </p:nvSpPr>
        <p:spPr>
          <a:xfrm>
            <a:off x="997693" y="4175428"/>
            <a:ext cx="2951449" cy="584775"/>
          </a:xfrm>
          <a:prstGeom prst="rect">
            <a:avLst/>
          </a:prstGeom>
          <a:noFill/>
        </p:spPr>
        <p:txBody>
          <a:bodyPr wrap="none" rtlCol="0">
            <a:spAutoFit/>
          </a:bodyPr>
          <a:lstStyle/>
          <a:p>
            <a:r>
              <a:rPr lang="nl-NL" sz="3200" dirty="0" smtClean="0">
                <a:solidFill>
                  <a:srgbClr val="71A42C"/>
                </a:solidFill>
              </a:rPr>
              <a:t>release planning</a:t>
            </a:r>
            <a:endParaRPr lang="nl-NL" sz="3200" dirty="0">
              <a:solidFill>
                <a:srgbClr val="71A42C"/>
              </a:solidFill>
            </a:endParaRPr>
          </a:p>
        </p:txBody>
      </p:sp>
    </p:spTree>
    <p:extLst>
      <p:ext uri="{BB962C8B-B14F-4D97-AF65-F5344CB8AC3E}">
        <p14:creationId xmlns:p14="http://schemas.microsoft.com/office/powerpoint/2010/main" val="3605650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204864"/>
            <a:ext cx="865822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503548" y="332657"/>
            <a:ext cx="3708412" cy="18156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Example:</a:t>
            </a:r>
            <a:endParaRPr lang="nl-NL" sz="3200" dirty="0">
              <a:solidFill>
                <a:srgbClr val="C00000"/>
              </a:solidFill>
            </a:endParaRPr>
          </a:p>
          <a:p>
            <a:pPr algn="l"/>
            <a:r>
              <a:rPr lang="nl-NL" sz="3200" dirty="0" smtClean="0">
                <a:solidFill>
                  <a:srgbClr val="71A42C"/>
                </a:solidFill>
              </a:rPr>
              <a:t>writing in a timebox to a deadline</a:t>
            </a:r>
          </a:p>
        </p:txBody>
      </p:sp>
    </p:spTree>
    <p:extLst>
      <p:ext uri="{BB962C8B-B14F-4D97-AF65-F5344CB8AC3E}">
        <p14:creationId xmlns:p14="http://schemas.microsoft.com/office/powerpoint/2010/main" val="2919426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71600" y="836712"/>
            <a:ext cx="4896544" cy="1872208"/>
          </a:xfrm>
        </p:spPr>
        <p:txBody>
          <a:bodyPr>
            <a:normAutofit/>
          </a:bodyPr>
          <a:lstStyle/>
          <a:p>
            <a:pPr algn="l"/>
            <a:r>
              <a:rPr lang="nl-NL" sz="3600" dirty="0" smtClean="0"/>
              <a:t>Let’s begin at the </a:t>
            </a:r>
            <a:r>
              <a:rPr lang="nl-NL" sz="3600" dirty="0" smtClean="0">
                <a:solidFill>
                  <a:srgbClr val="71A42C"/>
                </a:solidFill>
              </a:rPr>
              <a:t>beginning</a:t>
            </a:r>
            <a:r>
              <a:rPr lang="nl-NL" sz="3600" dirty="0" smtClean="0"/>
              <a:t>...</a:t>
            </a:r>
          </a:p>
        </p:txBody>
      </p:sp>
    </p:spTree>
    <p:extLst>
      <p:ext uri="{BB962C8B-B14F-4D97-AF65-F5344CB8AC3E}">
        <p14:creationId xmlns:p14="http://schemas.microsoft.com/office/powerpoint/2010/main" val="1755665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Process</a:t>
            </a:r>
            <a:endParaRPr lang="nl-NL" dirty="0"/>
          </a:p>
        </p:txBody>
      </p:sp>
      <p:sp>
        <p:nvSpPr>
          <p:cNvPr id="3" name="TextBox 2"/>
          <p:cNvSpPr txBox="1"/>
          <p:nvPr/>
        </p:nvSpPr>
        <p:spPr>
          <a:xfrm>
            <a:off x="4076920" y="1933258"/>
            <a:ext cx="4158511" cy="707886"/>
          </a:xfrm>
          <a:prstGeom prst="rect">
            <a:avLst/>
          </a:prstGeom>
          <a:noFill/>
        </p:spPr>
        <p:txBody>
          <a:bodyPr wrap="none" rtlCol="0">
            <a:spAutoFit/>
          </a:bodyPr>
          <a:lstStyle/>
          <a:p>
            <a:r>
              <a:rPr lang="nl-NL" sz="4000" dirty="0" smtClean="0">
                <a:solidFill>
                  <a:srgbClr val="71A42C"/>
                </a:solidFill>
              </a:rPr>
              <a:t>stand-up meetings</a:t>
            </a:r>
            <a:endParaRPr lang="nl-NL" sz="4000" dirty="0">
              <a:solidFill>
                <a:srgbClr val="71A42C"/>
              </a:solidFill>
            </a:endParaRPr>
          </a:p>
        </p:txBody>
      </p:sp>
      <p:sp>
        <p:nvSpPr>
          <p:cNvPr id="4" name="TextBox 3"/>
          <p:cNvSpPr txBox="1"/>
          <p:nvPr/>
        </p:nvSpPr>
        <p:spPr>
          <a:xfrm>
            <a:off x="4283968" y="4869160"/>
            <a:ext cx="2712602" cy="584775"/>
          </a:xfrm>
          <a:prstGeom prst="rect">
            <a:avLst/>
          </a:prstGeom>
          <a:noFill/>
        </p:spPr>
        <p:txBody>
          <a:bodyPr wrap="none" rtlCol="0">
            <a:spAutoFit/>
          </a:bodyPr>
          <a:lstStyle/>
          <a:p>
            <a:r>
              <a:rPr lang="nl-NL" sz="3200" dirty="0" smtClean="0">
                <a:solidFill>
                  <a:srgbClr val="71A42C"/>
                </a:solidFill>
              </a:rPr>
              <a:t>planning poker</a:t>
            </a:r>
            <a:endParaRPr lang="nl-NL" sz="3200" dirty="0">
              <a:solidFill>
                <a:srgbClr val="71A42C"/>
              </a:solidFill>
            </a:endParaRPr>
          </a:p>
        </p:txBody>
      </p:sp>
      <p:sp>
        <p:nvSpPr>
          <p:cNvPr id="5" name="TextBox 4"/>
          <p:cNvSpPr txBox="1"/>
          <p:nvPr/>
        </p:nvSpPr>
        <p:spPr>
          <a:xfrm>
            <a:off x="6516216" y="3712676"/>
            <a:ext cx="1505540" cy="584775"/>
          </a:xfrm>
          <a:prstGeom prst="rect">
            <a:avLst/>
          </a:prstGeom>
          <a:noFill/>
        </p:spPr>
        <p:txBody>
          <a:bodyPr wrap="none" rtlCol="0">
            <a:spAutoFit/>
          </a:bodyPr>
          <a:lstStyle/>
          <a:p>
            <a:r>
              <a:rPr lang="nl-NL" sz="3200" dirty="0" smtClean="0">
                <a:solidFill>
                  <a:srgbClr val="71A42C"/>
                </a:solidFill>
              </a:rPr>
              <a:t>velocity</a:t>
            </a:r>
            <a:endParaRPr lang="nl-NL" sz="3200" dirty="0">
              <a:solidFill>
                <a:srgbClr val="71A42C"/>
              </a:solidFill>
            </a:endParaRPr>
          </a:p>
        </p:txBody>
      </p:sp>
      <p:sp>
        <p:nvSpPr>
          <p:cNvPr id="6" name="TextBox 5"/>
          <p:cNvSpPr txBox="1"/>
          <p:nvPr/>
        </p:nvSpPr>
        <p:spPr>
          <a:xfrm>
            <a:off x="683568" y="5453935"/>
            <a:ext cx="967316" cy="461665"/>
          </a:xfrm>
          <a:prstGeom prst="rect">
            <a:avLst/>
          </a:prstGeom>
          <a:noFill/>
        </p:spPr>
        <p:txBody>
          <a:bodyPr wrap="none" rtlCol="0">
            <a:spAutoFit/>
          </a:bodyPr>
          <a:lstStyle/>
          <a:p>
            <a:r>
              <a:rPr lang="nl-NL" sz="2400" dirty="0" smtClean="0">
                <a:solidFill>
                  <a:srgbClr val="71A42C"/>
                </a:solidFill>
              </a:rPr>
              <a:t>spikes</a:t>
            </a:r>
            <a:endParaRPr lang="nl-NL" sz="2400" dirty="0">
              <a:solidFill>
                <a:srgbClr val="71A42C"/>
              </a:solidFill>
            </a:endParaRPr>
          </a:p>
        </p:txBody>
      </p:sp>
      <p:sp>
        <p:nvSpPr>
          <p:cNvPr id="7" name="TextBox 6"/>
          <p:cNvSpPr txBox="1"/>
          <p:nvPr/>
        </p:nvSpPr>
        <p:spPr>
          <a:xfrm>
            <a:off x="1167226" y="3098577"/>
            <a:ext cx="3456395" cy="461665"/>
          </a:xfrm>
          <a:prstGeom prst="rect">
            <a:avLst/>
          </a:prstGeom>
          <a:noFill/>
        </p:spPr>
        <p:txBody>
          <a:bodyPr wrap="none" rtlCol="0">
            <a:spAutoFit/>
          </a:bodyPr>
          <a:lstStyle/>
          <a:p>
            <a:r>
              <a:rPr lang="nl-NL" sz="2400" dirty="0" smtClean="0">
                <a:solidFill>
                  <a:srgbClr val="71A42C"/>
                </a:solidFill>
              </a:rPr>
              <a:t>collective code ownership</a:t>
            </a:r>
            <a:endParaRPr lang="nl-NL" sz="2400" dirty="0">
              <a:solidFill>
                <a:srgbClr val="71A42C"/>
              </a:solidFill>
            </a:endParaRPr>
          </a:p>
        </p:txBody>
      </p:sp>
      <p:sp>
        <p:nvSpPr>
          <p:cNvPr id="8" name="TextBox 7"/>
          <p:cNvSpPr txBox="1"/>
          <p:nvPr/>
        </p:nvSpPr>
        <p:spPr>
          <a:xfrm>
            <a:off x="539552" y="4005064"/>
            <a:ext cx="3188693" cy="707886"/>
          </a:xfrm>
          <a:prstGeom prst="rect">
            <a:avLst/>
          </a:prstGeom>
          <a:noFill/>
        </p:spPr>
        <p:txBody>
          <a:bodyPr wrap="none" rtlCol="0">
            <a:spAutoFit/>
          </a:bodyPr>
          <a:lstStyle/>
          <a:p>
            <a:r>
              <a:rPr lang="nl-NL" sz="4000" dirty="0" smtClean="0">
                <a:solidFill>
                  <a:srgbClr val="71A42C"/>
                </a:solidFill>
              </a:rPr>
              <a:t>retrospectives</a:t>
            </a:r>
            <a:endParaRPr lang="nl-NL" sz="4000" dirty="0">
              <a:solidFill>
                <a:srgbClr val="71A42C"/>
              </a:solidFill>
            </a:endParaRPr>
          </a:p>
        </p:txBody>
      </p:sp>
      <p:sp>
        <p:nvSpPr>
          <p:cNvPr id="9" name="TextBox 8"/>
          <p:cNvSpPr txBox="1"/>
          <p:nvPr/>
        </p:nvSpPr>
        <p:spPr>
          <a:xfrm>
            <a:off x="4551575" y="908720"/>
            <a:ext cx="2717411" cy="584775"/>
          </a:xfrm>
          <a:prstGeom prst="rect">
            <a:avLst/>
          </a:prstGeom>
          <a:noFill/>
        </p:spPr>
        <p:txBody>
          <a:bodyPr wrap="none" rtlCol="0">
            <a:spAutoFit/>
          </a:bodyPr>
          <a:lstStyle/>
          <a:p>
            <a:r>
              <a:rPr lang="nl-NL" sz="3200" dirty="0" smtClean="0">
                <a:solidFill>
                  <a:srgbClr val="71A42C"/>
                </a:solidFill>
              </a:rPr>
              <a:t>sprint planning</a:t>
            </a:r>
            <a:endParaRPr lang="nl-NL" sz="3200" dirty="0">
              <a:solidFill>
                <a:srgbClr val="71A42C"/>
              </a:solidFill>
            </a:endParaRPr>
          </a:p>
        </p:txBody>
      </p:sp>
    </p:spTree>
    <p:extLst>
      <p:ext uri="{BB962C8B-B14F-4D97-AF65-F5344CB8AC3E}">
        <p14:creationId xmlns:p14="http://schemas.microsoft.com/office/powerpoint/2010/main" val="29987896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06" y="245496"/>
            <a:ext cx="8395658" cy="541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503548" y="5661249"/>
            <a:ext cx="7884876" cy="136815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Example:</a:t>
            </a:r>
            <a:endParaRPr lang="nl-NL" sz="3200" dirty="0">
              <a:solidFill>
                <a:srgbClr val="C00000"/>
              </a:solidFill>
            </a:endParaRPr>
          </a:p>
          <a:p>
            <a:pPr algn="l"/>
            <a:r>
              <a:rPr lang="nl-NL" sz="3200" dirty="0" smtClean="0">
                <a:solidFill>
                  <a:srgbClr val="71A42C"/>
                </a:solidFill>
              </a:rPr>
              <a:t>Figuring out a permission requests process</a:t>
            </a:r>
          </a:p>
        </p:txBody>
      </p:sp>
    </p:spTree>
    <p:extLst>
      <p:ext uri="{BB962C8B-B14F-4D97-AF65-F5344CB8AC3E}">
        <p14:creationId xmlns:p14="http://schemas.microsoft.com/office/powerpoint/2010/main" val="16610958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1484784"/>
            <a:ext cx="3731598" cy="4922953"/>
          </a:xfrm>
          <a:prstGeom prst="rect">
            <a:avLst/>
          </a:prstGeom>
        </p:spPr>
      </p:pic>
      <p:sp>
        <p:nvSpPr>
          <p:cNvPr id="5" name="Title 1"/>
          <p:cNvSpPr txBox="1">
            <a:spLocks/>
          </p:cNvSpPr>
          <p:nvPr/>
        </p:nvSpPr>
        <p:spPr>
          <a:xfrm>
            <a:off x="611560" y="1412776"/>
            <a:ext cx="3492388" cy="18877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Result:</a:t>
            </a:r>
            <a:endParaRPr lang="nl-NL" sz="3200" dirty="0">
              <a:solidFill>
                <a:srgbClr val="C00000"/>
              </a:solidFill>
            </a:endParaRPr>
          </a:p>
          <a:p>
            <a:pPr algn="l"/>
            <a:r>
              <a:rPr lang="nl-NL" sz="3200" dirty="0" smtClean="0">
                <a:solidFill>
                  <a:srgbClr val="71A42C"/>
                </a:solidFill>
              </a:rPr>
              <a:t>A product created in a (more or less) Agile way</a:t>
            </a:r>
          </a:p>
        </p:txBody>
      </p:sp>
    </p:spTree>
    <p:extLst>
      <p:ext uri="{BB962C8B-B14F-4D97-AF65-F5344CB8AC3E}">
        <p14:creationId xmlns:p14="http://schemas.microsoft.com/office/powerpoint/2010/main" val="2966136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71600" y="836712"/>
            <a:ext cx="4896544" cy="1872208"/>
          </a:xfrm>
        </p:spPr>
        <p:txBody>
          <a:bodyPr>
            <a:normAutofit/>
          </a:bodyPr>
          <a:lstStyle/>
          <a:p>
            <a:pPr algn="l"/>
            <a:r>
              <a:rPr lang="nl-NL" sz="3600" dirty="0" smtClean="0"/>
              <a:t>So, how is the rest of the world handling </a:t>
            </a:r>
            <a:r>
              <a:rPr lang="nl-NL" sz="3600" dirty="0" smtClean="0">
                <a:solidFill>
                  <a:srgbClr val="71A42C"/>
                </a:solidFill>
              </a:rPr>
              <a:t>Agile</a:t>
            </a:r>
            <a:r>
              <a:rPr lang="nl-NL" sz="3600" dirty="0" smtClean="0"/>
              <a:t>?</a:t>
            </a:r>
          </a:p>
        </p:txBody>
      </p:sp>
    </p:spTree>
    <p:extLst>
      <p:ext uri="{BB962C8B-B14F-4D97-AF65-F5344CB8AC3E}">
        <p14:creationId xmlns:p14="http://schemas.microsoft.com/office/powerpoint/2010/main" val="1913988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85" y="264305"/>
            <a:ext cx="6017468" cy="557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a:spLocks noChangeArrowheads="1"/>
          </p:cNvSpPr>
          <p:nvPr/>
        </p:nvSpPr>
        <p:spPr bwMode="auto">
          <a:xfrm>
            <a:off x="211785" y="6381328"/>
            <a:ext cx="4564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nl-NL" sz="1200" dirty="0">
                <a:hlinkClick r:id="rId3"/>
              </a:rPr>
              <a:t>http://www.versionone.com/state_of_agile_development_survey/10/</a:t>
            </a:r>
            <a:endParaRPr lang="nl-NL" sz="1200" dirty="0">
              <a:solidFill>
                <a:srgbClr val="000000"/>
              </a:solidFil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3" y="6283512"/>
            <a:ext cx="1685025" cy="4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294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74017"/>
            <a:ext cx="8676456" cy="466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3" y="6283512"/>
            <a:ext cx="1685025" cy="4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a:spLocks noChangeArrowheads="1"/>
          </p:cNvSpPr>
          <p:nvPr/>
        </p:nvSpPr>
        <p:spPr bwMode="auto">
          <a:xfrm>
            <a:off x="211785" y="6381328"/>
            <a:ext cx="4564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nl-NL" sz="1200" dirty="0">
                <a:hlinkClick r:id="rId4"/>
              </a:rPr>
              <a:t>http://www.versionone.com/state_of_agile_development_survey/10/</a:t>
            </a:r>
            <a:endParaRPr lang="nl-NL" sz="1200" dirty="0">
              <a:solidFill>
                <a:srgbClr val="000000"/>
              </a:solidFill>
            </a:endParaRPr>
          </a:p>
        </p:txBody>
      </p:sp>
    </p:spTree>
    <p:extLst>
      <p:ext uri="{BB962C8B-B14F-4D97-AF65-F5344CB8AC3E}">
        <p14:creationId xmlns:p14="http://schemas.microsoft.com/office/powerpoint/2010/main" val="3559860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613" y="260648"/>
            <a:ext cx="7434875" cy="573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3" y="6283512"/>
            <a:ext cx="1685025" cy="4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a:spLocks noChangeArrowheads="1"/>
          </p:cNvSpPr>
          <p:nvPr/>
        </p:nvSpPr>
        <p:spPr bwMode="auto">
          <a:xfrm>
            <a:off x="211785" y="6381328"/>
            <a:ext cx="4564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nl-NL" sz="1200" dirty="0">
                <a:hlinkClick r:id="rId4"/>
              </a:rPr>
              <a:t>http://www.versionone.com/state_of_agile_development_survey/10/</a:t>
            </a:r>
            <a:endParaRPr lang="nl-NL" sz="1200" dirty="0">
              <a:solidFill>
                <a:srgbClr val="000000"/>
              </a:solidFill>
            </a:endParaRPr>
          </a:p>
        </p:txBody>
      </p:sp>
    </p:spTree>
    <p:extLst>
      <p:ext uri="{BB962C8B-B14F-4D97-AF65-F5344CB8AC3E}">
        <p14:creationId xmlns:p14="http://schemas.microsoft.com/office/powerpoint/2010/main" val="3582264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60648"/>
            <a:ext cx="4991683" cy="494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3" y="6283512"/>
            <a:ext cx="1685025" cy="4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a:spLocks noChangeArrowheads="1"/>
          </p:cNvSpPr>
          <p:nvPr/>
        </p:nvSpPr>
        <p:spPr bwMode="auto">
          <a:xfrm>
            <a:off x="211785" y="6381328"/>
            <a:ext cx="4564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nl-NL" sz="1200" dirty="0">
                <a:hlinkClick r:id="rId4"/>
              </a:rPr>
              <a:t>http://www.versionone.com/state_of_agile_development_survey/10/</a:t>
            </a:r>
            <a:endParaRPr lang="nl-NL" sz="1200" dirty="0">
              <a:solidFill>
                <a:srgbClr val="000000"/>
              </a:solidFill>
            </a:endParaRPr>
          </a:p>
        </p:txBody>
      </p:sp>
    </p:spTree>
    <p:extLst>
      <p:ext uri="{BB962C8B-B14F-4D97-AF65-F5344CB8AC3E}">
        <p14:creationId xmlns:p14="http://schemas.microsoft.com/office/powerpoint/2010/main" val="806654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71600" y="836712"/>
            <a:ext cx="4896544" cy="1872208"/>
          </a:xfrm>
        </p:spPr>
        <p:txBody>
          <a:bodyPr>
            <a:normAutofit/>
          </a:bodyPr>
          <a:lstStyle/>
          <a:p>
            <a:pPr algn="l"/>
            <a:r>
              <a:rPr lang="nl-NL" sz="3600" dirty="0" smtClean="0"/>
              <a:t>So, what should managers do to be </a:t>
            </a:r>
            <a:r>
              <a:rPr lang="nl-NL" sz="3600" dirty="0" smtClean="0">
                <a:solidFill>
                  <a:srgbClr val="71A42C"/>
                </a:solidFill>
              </a:rPr>
              <a:t>Agile</a:t>
            </a:r>
            <a:r>
              <a:rPr lang="nl-NL" sz="3600" dirty="0" smtClean="0"/>
              <a:t>?</a:t>
            </a:r>
          </a:p>
        </p:txBody>
      </p:sp>
    </p:spTree>
    <p:extLst>
      <p:ext uri="{BB962C8B-B14F-4D97-AF65-F5344CB8AC3E}">
        <p14:creationId xmlns:p14="http://schemas.microsoft.com/office/powerpoint/2010/main" val="4096529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Management 3.0 Model</a:t>
            </a:r>
            <a:endParaRPr lang="nl-NL" dirty="0"/>
          </a:p>
        </p:txBody>
      </p:sp>
      <p:pic>
        <p:nvPicPr>
          <p:cNvPr id="33794" nam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435" y="1484784"/>
            <a:ext cx="5495021"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462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7452320" y="2132856"/>
            <a:ext cx="0" cy="3240360"/>
          </a:xfrm>
          <a:prstGeom prst="straightConnector1">
            <a:avLst/>
          </a:prstGeom>
          <a:ln w="635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675535" y="3753036"/>
            <a:ext cx="0" cy="1620180"/>
          </a:xfrm>
          <a:prstGeom prst="straightConnector1">
            <a:avLst/>
          </a:prstGeom>
          <a:ln w="635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002681" y="4581128"/>
            <a:ext cx="3" cy="792088"/>
          </a:xfrm>
          <a:prstGeom prst="straightConnector1">
            <a:avLst/>
          </a:prstGeom>
          <a:ln w="635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5491692"/>
            <a:ext cx="7128792" cy="961644"/>
          </a:xfrm>
          <a:prstGeom prst="rect">
            <a:avLst/>
          </a:prstGeom>
        </p:spPr>
      </p:pic>
      <p:sp>
        <p:nvSpPr>
          <p:cNvPr id="13" name="TextBox 12"/>
          <p:cNvSpPr txBox="1"/>
          <p:nvPr/>
        </p:nvSpPr>
        <p:spPr>
          <a:xfrm>
            <a:off x="6080997" y="1691516"/>
            <a:ext cx="2695674" cy="400110"/>
          </a:xfrm>
          <a:prstGeom prst="rect">
            <a:avLst/>
          </a:prstGeom>
          <a:noFill/>
        </p:spPr>
        <p:txBody>
          <a:bodyPr wrap="none" rtlCol="0">
            <a:spAutoFit/>
          </a:bodyPr>
          <a:lstStyle/>
          <a:p>
            <a:pPr algn="ctr"/>
            <a:r>
              <a:rPr lang="nl-NL" sz="2000" dirty="0" smtClean="0">
                <a:solidFill>
                  <a:schemeClr val="bg2">
                    <a:lumMod val="25000"/>
                  </a:schemeClr>
                </a:solidFill>
              </a:rPr>
              <a:t>Computer </a:t>
            </a:r>
            <a:r>
              <a:rPr lang="nl-NL" sz="2000" dirty="0">
                <a:solidFill>
                  <a:schemeClr val="bg2">
                    <a:lumMod val="25000"/>
                  </a:schemeClr>
                </a:solidFill>
              </a:rPr>
              <a:t>P</a:t>
            </a:r>
            <a:r>
              <a:rPr lang="nl-NL" sz="2000" dirty="0" smtClean="0">
                <a:solidFill>
                  <a:schemeClr val="bg2">
                    <a:lumMod val="25000"/>
                  </a:schemeClr>
                </a:solidFill>
              </a:rPr>
              <a:t>rogramming</a:t>
            </a:r>
            <a:endParaRPr lang="nl-NL" sz="2000" dirty="0">
              <a:solidFill>
                <a:schemeClr val="bg2">
                  <a:lumMod val="25000"/>
                </a:schemeClr>
              </a:solidFill>
            </a:endParaRPr>
          </a:p>
        </p:txBody>
      </p:sp>
      <p:sp>
        <p:nvSpPr>
          <p:cNvPr id="14" name="TextBox 13"/>
          <p:cNvSpPr txBox="1"/>
          <p:nvPr/>
        </p:nvSpPr>
        <p:spPr>
          <a:xfrm>
            <a:off x="1469053" y="3347700"/>
            <a:ext cx="2412969" cy="400110"/>
          </a:xfrm>
          <a:prstGeom prst="rect">
            <a:avLst/>
          </a:prstGeom>
          <a:noFill/>
        </p:spPr>
        <p:txBody>
          <a:bodyPr wrap="none" rtlCol="0">
            <a:spAutoFit/>
          </a:bodyPr>
          <a:lstStyle/>
          <a:p>
            <a:pPr algn="ctr"/>
            <a:r>
              <a:rPr lang="nl-NL" sz="2000" dirty="0" smtClean="0">
                <a:solidFill>
                  <a:schemeClr val="bg2">
                    <a:lumMod val="25000"/>
                  </a:schemeClr>
                </a:solidFill>
              </a:rPr>
              <a:t>Software Engineering</a:t>
            </a:r>
            <a:endParaRPr lang="nl-NL" sz="2000" dirty="0">
              <a:solidFill>
                <a:schemeClr val="bg2">
                  <a:lumMod val="25000"/>
                </a:schemeClr>
              </a:solidFill>
            </a:endParaRPr>
          </a:p>
        </p:txBody>
      </p:sp>
      <p:sp>
        <p:nvSpPr>
          <p:cNvPr id="15" name="TextBox 14"/>
          <p:cNvSpPr txBox="1"/>
          <p:nvPr/>
        </p:nvSpPr>
        <p:spPr>
          <a:xfrm>
            <a:off x="3920369" y="4149080"/>
            <a:ext cx="2164632" cy="400110"/>
          </a:xfrm>
          <a:prstGeom prst="rect">
            <a:avLst/>
          </a:prstGeom>
          <a:noFill/>
        </p:spPr>
        <p:txBody>
          <a:bodyPr wrap="none" rtlCol="0">
            <a:spAutoFit/>
          </a:bodyPr>
          <a:lstStyle/>
          <a:p>
            <a:pPr algn="ctr"/>
            <a:r>
              <a:rPr lang="nl-NL" sz="2000" dirty="0" smtClean="0">
                <a:solidFill>
                  <a:schemeClr val="bg2">
                    <a:lumMod val="25000"/>
                  </a:schemeClr>
                </a:solidFill>
              </a:rPr>
              <a:t>Agile Development</a:t>
            </a:r>
            <a:endParaRPr lang="nl-NL" sz="2000" dirty="0">
              <a:solidFill>
                <a:schemeClr val="bg2">
                  <a:lumMod val="25000"/>
                </a:schemeClr>
              </a:solidFill>
            </a:endParaRPr>
          </a:p>
        </p:txBody>
      </p:sp>
      <p:sp>
        <p:nvSpPr>
          <p:cNvPr id="16" name="TextBox 15"/>
          <p:cNvSpPr txBox="1"/>
          <p:nvPr/>
        </p:nvSpPr>
        <p:spPr>
          <a:xfrm>
            <a:off x="326552" y="1823913"/>
            <a:ext cx="654666" cy="3693319"/>
          </a:xfrm>
          <a:prstGeom prst="rect">
            <a:avLst/>
          </a:prstGeom>
          <a:noFill/>
        </p:spPr>
        <p:txBody>
          <a:bodyPr wrap="none" rtlCol="0">
            <a:spAutoFit/>
          </a:bodyPr>
          <a:lstStyle/>
          <a:p>
            <a:pPr algn="ctr"/>
            <a:r>
              <a:rPr lang="nl-NL" dirty="0" smtClean="0">
                <a:solidFill>
                  <a:schemeClr val="bg2">
                    <a:lumMod val="25000"/>
                  </a:schemeClr>
                </a:solidFill>
              </a:rPr>
              <a:t>1950</a:t>
            </a:r>
          </a:p>
          <a:p>
            <a:pPr algn="ctr"/>
            <a:endParaRPr lang="nl-NL" dirty="0">
              <a:solidFill>
                <a:schemeClr val="bg2">
                  <a:lumMod val="25000"/>
                </a:schemeClr>
              </a:solidFill>
            </a:endParaRPr>
          </a:p>
          <a:p>
            <a:pPr algn="ctr"/>
            <a:r>
              <a:rPr lang="nl-NL" dirty="0" smtClean="0">
                <a:solidFill>
                  <a:schemeClr val="bg2">
                    <a:lumMod val="25000"/>
                  </a:schemeClr>
                </a:solidFill>
              </a:rPr>
              <a:t>1960</a:t>
            </a:r>
          </a:p>
          <a:p>
            <a:pPr algn="ctr"/>
            <a:endParaRPr lang="nl-NL" dirty="0">
              <a:solidFill>
                <a:schemeClr val="bg2">
                  <a:lumMod val="25000"/>
                </a:schemeClr>
              </a:solidFill>
            </a:endParaRPr>
          </a:p>
          <a:p>
            <a:pPr algn="ctr"/>
            <a:r>
              <a:rPr lang="nl-NL" dirty="0" smtClean="0">
                <a:solidFill>
                  <a:schemeClr val="bg2">
                    <a:lumMod val="25000"/>
                  </a:schemeClr>
                </a:solidFill>
              </a:rPr>
              <a:t>1970</a:t>
            </a:r>
          </a:p>
          <a:p>
            <a:pPr algn="ctr"/>
            <a:endParaRPr lang="nl-NL" dirty="0">
              <a:solidFill>
                <a:schemeClr val="bg2">
                  <a:lumMod val="25000"/>
                </a:schemeClr>
              </a:solidFill>
            </a:endParaRPr>
          </a:p>
          <a:p>
            <a:pPr algn="ctr"/>
            <a:r>
              <a:rPr lang="nl-NL" dirty="0" smtClean="0">
                <a:solidFill>
                  <a:schemeClr val="bg2">
                    <a:lumMod val="25000"/>
                  </a:schemeClr>
                </a:solidFill>
              </a:rPr>
              <a:t>1980</a:t>
            </a:r>
          </a:p>
          <a:p>
            <a:pPr algn="ctr"/>
            <a:endParaRPr lang="nl-NL" dirty="0">
              <a:solidFill>
                <a:schemeClr val="bg2">
                  <a:lumMod val="25000"/>
                </a:schemeClr>
              </a:solidFill>
            </a:endParaRPr>
          </a:p>
          <a:p>
            <a:pPr algn="ctr"/>
            <a:r>
              <a:rPr lang="nl-NL" dirty="0" smtClean="0">
                <a:solidFill>
                  <a:schemeClr val="bg2">
                    <a:lumMod val="25000"/>
                  </a:schemeClr>
                </a:solidFill>
              </a:rPr>
              <a:t>1990</a:t>
            </a:r>
          </a:p>
          <a:p>
            <a:pPr algn="ctr"/>
            <a:endParaRPr lang="nl-NL" dirty="0">
              <a:solidFill>
                <a:schemeClr val="bg2">
                  <a:lumMod val="25000"/>
                </a:schemeClr>
              </a:solidFill>
            </a:endParaRPr>
          </a:p>
          <a:p>
            <a:pPr algn="ctr"/>
            <a:r>
              <a:rPr lang="nl-NL" dirty="0" smtClean="0">
                <a:solidFill>
                  <a:schemeClr val="bg2">
                    <a:lumMod val="25000"/>
                  </a:schemeClr>
                </a:solidFill>
              </a:rPr>
              <a:t>2000</a:t>
            </a:r>
          </a:p>
          <a:p>
            <a:pPr algn="ctr"/>
            <a:endParaRPr lang="nl-NL" dirty="0">
              <a:solidFill>
                <a:schemeClr val="bg2">
                  <a:lumMod val="25000"/>
                </a:schemeClr>
              </a:solidFill>
            </a:endParaRPr>
          </a:p>
          <a:p>
            <a:pPr algn="ctr"/>
            <a:r>
              <a:rPr lang="nl-NL" dirty="0" smtClean="0">
                <a:solidFill>
                  <a:schemeClr val="bg2">
                    <a:lumMod val="25000"/>
                  </a:schemeClr>
                </a:solidFill>
              </a:rPr>
              <a:t>2010</a:t>
            </a:r>
            <a:endParaRPr lang="nl-NL" dirty="0">
              <a:solidFill>
                <a:schemeClr val="bg2">
                  <a:lumMod val="25000"/>
                </a:schemeClr>
              </a:solidFill>
            </a:endParaRPr>
          </a:p>
        </p:txBody>
      </p:sp>
    </p:spTree>
    <p:extLst>
      <p:ext uri="{BB962C8B-B14F-4D97-AF65-F5344CB8AC3E}">
        <p14:creationId xmlns:p14="http://schemas.microsoft.com/office/powerpoint/2010/main" val="676481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dirty="0" smtClean="0"/>
              <a:t>View #1: </a:t>
            </a:r>
            <a:r>
              <a:rPr lang="nl-NL" sz="4000" dirty="0" smtClean="0">
                <a:solidFill>
                  <a:srgbClr val="71A42C"/>
                </a:solidFill>
              </a:rPr>
              <a:t>Energize People</a:t>
            </a:r>
            <a:endParaRPr lang="nl-NL" sz="4000" dirty="0">
              <a:solidFill>
                <a:srgbClr val="71A42C"/>
              </a:solidFill>
            </a:endParaRPr>
          </a:p>
        </p:txBody>
      </p:sp>
      <p:sp>
        <p:nvSpPr>
          <p:cNvPr id="3" name="Content Placeholder 2"/>
          <p:cNvSpPr>
            <a:spLocks noGrp="1"/>
          </p:cNvSpPr>
          <p:nvPr>
            <p:ph idx="1"/>
          </p:nvPr>
        </p:nvSpPr>
        <p:spPr/>
        <p:txBody>
          <a:bodyPr/>
          <a:lstStyle/>
          <a:p>
            <a:pPr marL="0" indent="0">
              <a:buNone/>
            </a:pPr>
            <a:r>
              <a:rPr lang="en-US" dirty="0" smtClean="0"/>
              <a:t>People </a:t>
            </a:r>
            <a:r>
              <a:rPr lang="en-US" dirty="0"/>
              <a:t>are the most important parts of an organization and </a:t>
            </a:r>
            <a:r>
              <a:rPr lang="en-US" dirty="0" smtClean="0"/>
              <a:t>managers </a:t>
            </a:r>
            <a:r>
              <a:rPr lang="en-US" dirty="0"/>
              <a:t>must do all they can to keep people active, creative, and </a:t>
            </a:r>
            <a:r>
              <a:rPr lang="en-US" dirty="0" smtClean="0"/>
              <a:t>motivated.</a:t>
            </a:r>
            <a:endParaRPr lang="nl-NL"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4221088"/>
            <a:ext cx="1327313" cy="145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3706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162" y="1279384"/>
            <a:ext cx="8075676" cy="3157728"/>
          </a:xfrm>
          <a:prstGeom prst="rect">
            <a:avLst/>
          </a:prstGeom>
        </p:spPr>
      </p:pic>
      <p:sp>
        <p:nvSpPr>
          <p:cNvPr id="7" name="Title 1"/>
          <p:cNvSpPr>
            <a:spLocks noGrp="1"/>
          </p:cNvSpPr>
          <p:nvPr>
            <p:ph type="title"/>
          </p:nvPr>
        </p:nvSpPr>
        <p:spPr>
          <a:xfrm>
            <a:off x="534162" y="4437112"/>
            <a:ext cx="8075676" cy="1872208"/>
          </a:xfrm>
        </p:spPr>
        <p:txBody>
          <a:bodyPr>
            <a:normAutofit/>
          </a:bodyPr>
          <a:lstStyle/>
          <a:p>
            <a:r>
              <a:rPr lang="nl-NL" sz="3200" dirty="0" smtClean="0"/>
              <a:t>Manage the </a:t>
            </a:r>
            <a:r>
              <a:rPr lang="nl-NL" sz="3200" dirty="0" smtClean="0">
                <a:solidFill>
                  <a:srgbClr val="71A42C"/>
                </a:solidFill>
              </a:rPr>
              <a:t>Information-Innovation system</a:t>
            </a:r>
          </a:p>
        </p:txBody>
      </p:sp>
    </p:spTree>
    <p:extLst>
      <p:ext uri="{BB962C8B-B14F-4D97-AF65-F5344CB8AC3E}">
        <p14:creationId xmlns:p14="http://schemas.microsoft.com/office/powerpoint/2010/main" val="1093578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775" y="3371768"/>
            <a:ext cx="1367993" cy="115454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132" y="1268760"/>
            <a:ext cx="1427591" cy="150520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777" y="1627313"/>
            <a:ext cx="1277903" cy="108524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510" y="3081399"/>
            <a:ext cx="712410" cy="157173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1602690"/>
            <a:ext cx="1434521" cy="116563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4208" y="1541209"/>
            <a:ext cx="1374922" cy="119196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23832" y="3244949"/>
            <a:ext cx="1223848" cy="140818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99992" y="4948098"/>
            <a:ext cx="1671529" cy="139848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941167"/>
            <a:ext cx="1627177" cy="140541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4208" y="3495693"/>
            <a:ext cx="1398486" cy="1068615"/>
          </a:xfrm>
          <a:prstGeom prst="rect">
            <a:avLst/>
          </a:prstGeom>
        </p:spPr>
      </p:pic>
      <p:sp>
        <p:nvSpPr>
          <p:cNvPr id="17" name="Title 1"/>
          <p:cNvSpPr>
            <a:spLocks noGrp="1"/>
          </p:cNvSpPr>
          <p:nvPr>
            <p:ph type="title"/>
          </p:nvPr>
        </p:nvSpPr>
        <p:spPr>
          <a:xfrm>
            <a:off x="534162" y="116632"/>
            <a:ext cx="8075676" cy="1080120"/>
          </a:xfrm>
        </p:spPr>
        <p:txBody>
          <a:bodyPr>
            <a:normAutofit/>
          </a:bodyPr>
          <a:lstStyle/>
          <a:p>
            <a:r>
              <a:rPr lang="nl-NL" sz="3200" dirty="0" smtClean="0"/>
              <a:t>Understand people’s </a:t>
            </a:r>
            <a:r>
              <a:rPr lang="nl-NL" sz="3200" dirty="0" smtClean="0">
                <a:solidFill>
                  <a:srgbClr val="71A42C"/>
                </a:solidFill>
              </a:rPr>
              <a:t>intrinsic desires</a:t>
            </a:r>
          </a:p>
        </p:txBody>
      </p:sp>
    </p:spTree>
    <p:extLst>
      <p:ext uri="{BB962C8B-B14F-4D97-AF65-F5344CB8AC3E}">
        <p14:creationId xmlns:p14="http://schemas.microsoft.com/office/powerpoint/2010/main" val="2043766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en-US" sz="3200" dirty="0" smtClean="0"/>
              <a:t>Organize </a:t>
            </a:r>
            <a:r>
              <a:rPr lang="en-US" sz="3200" dirty="0" smtClean="0">
                <a:solidFill>
                  <a:srgbClr val="71A42C"/>
                </a:solidFill>
              </a:rPr>
              <a:t>one-on-one </a:t>
            </a:r>
            <a:r>
              <a:rPr lang="en-US" sz="3200" dirty="0" smtClean="0"/>
              <a:t>meetings</a:t>
            </a:r>
            <a:endParaRPr lang="en-US" sz="3200" dirty="0"/>
          </a:p>
        </p:txBody>
      </p:sp>
      <p:pic>
        <p:nvPicPr>
          <p:cNvPr id="1026" name="Picture 2" descr="http://www.icef.com/emailer/bulletin/2008-01/images/_TMP94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67" y="1268760"/>
            <a:ext cx="7560840" cy="504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en-US" sz="3200" dirty="0" smtClean="0"/>
              <a:t>Ask Gallup’s </a:t>
            </a:r>
            <a:r>
              <a:rPr lang="en-US" sz="3200" dirty="0" smtClean="0">
                <a:solidFill>
                  <a:srgbClr val="71A42C"/>
                </a:solidFill>
              </a:rPr>
              <a:t>12 questions</a:t>
            </a:r>
            <a:endParaRPr lang="en-US" sz="3200" dirty="0">
              <a:solidFill>
                <a:srgbClr val="71A42C"/>
              </a:solidFill>
            </a:endParaRPr>
          </a:p>
        </p:txBody>
      </p:sp>
      <p:sp>
        <p:nvSpPr>
          <p:cNvPr id="3" name="TextBox 2"/>
          <p:cNvSpPr txBox="1"/>
          <p:nvPr/>
        </p:nvSpPr>
        <p:spPr>
          <a:xfrm>
            <a:off x="539552" y="1412776"/>
            <a:ext cx="8037457" cy="5035353"/>
          </a:xfrm>
          <a:prstGeom prst="rect">
            <a:avLst/>
          </a:prstGeom>
          <a:noFill/>
        </p:spPr>
        <p:txBody>
          <a:bodyPr wrap="none" rtlCol="0">
            <a:spAutoFit/>
          </a:bodyPr>
          <a:lstStyle/>
          <a:p>
            <a:pPr marL="342900" indent="-342900">
              <a:lnSpc>
                <a:spcPct val="150000"/>
              </a:lnSpc>
              <a:buFont typeface="+mj-lt"/>
              <a:buAutoNum type="arabicPeriod"/>
            </a:pPr>
            <a:r>
              <a:rPr lang="en-US" dirty="0" smtClean="0"/>
              <a:t>Do </a:t>
            </a:r>
            <a:r>
              <a:rPr lang="en-US" dirty="0"/>
              <a:t>I know what is expected of me at </a:t>
            </a:r>
            <a:r>
              <a:rPr lang="en-US" dirty="0" smtClean="0"/>
              <a:t>work?</a:t>
            </a:r>
          </a:p>
          <a:p>
            <a:pPr marL="342900" indent="-342900">
              <a:lnSpc>
                <a:spcPct val="150000"/>
              </a:lnSpc>
              <a:buFont typeface="+mj-lt"/>
              <a:buAutoNum type="arabicPeriod"/>
            </a:pPr>
            <a:r>
              <a:rPr lang="en-US" dirty="0" smtClean="0"/>
              <a:t>Do </a:t>
            </a:r>
            <a:r>
              <a:rPr lang="en-US" dirty="0"/>
              <a:t>I have the materials and equipment I need to do my work </a:t>
            </a:r>
            <a:r>
              <a:rPr lang="en-US" dirty="0" smtClean="0"/>
              <a:t>right?</a:t>
            </a:r>
          </a:p>
          <a:p>
            <a:pPr marL="342900" indent="-342900">
              <a:lnSpc>
                <a:spcPct val="150000"/>
              </a:lnSpc>
              <a:buFont typeface="+mj-lt"/>
              <a:buAutoNum type="arabicPeriod"/>
            </a:pPr>
            <a:r>
              <a:rPr lang="en-US" dirty="0" smtClean="0"/>
              <a:t>At </a:t>
            </a:r>
            <a:r>
              <a:rPr lang="en-US" dirty="0"/>
              <a:t>work, do I have the opportunity to do what I do best every </a:t>
            </a:r>
            <a:r>
              <a:rPr lang="en-US" dirty="0" smtClean="0"/>
              <a:t>day?</a:t>
            </a:r>
          </a:p>
          <a:p>
            <a:pPr marL="342900" indent="-342900">
              <a:lnSpc>
                <a:spcPct val="150000"/>
              </a:lnSpc>
              <a:buFont typeface="+mj-lt"/>
              <a:buAutoNum type="arabicPeriod"/>
            </a:pPr>
            <a:r>
              <a:rPr lang="en-US" dirty="0" smtClean="0"/>
              <a:t>In </a:t>
            </a:r>
            <a:r>
              <a:rPr lang="en-US" dirty="0"/>
              <a:t>the last seven days, have I received recognition or praise for doing good </a:t>
            </a:r>
            <a:r>
              <a:rPr lang="en-US" dirty="0" smtClean="0"/>
              <a:t>work?</a:t>
            </a:r>
          </a:p>
          <a:p>
            <a:pPr marL="342900" indent="-342900">
              <a:lnSpc>
                <a:spcPct val="150000"/>
              </a:lnSpc>
              <a:buFont typeface="+mj-lt"/>
              <a:buAutoNum type="arabicPeriod"/>
            </a:pPr>
            <a:r>
              <a:rPr lang="en-US" dirty="0" smtClean="0"/>
              <a:t>Does </a:t>
            </a:r>
            <a:r>
              <a:rPr lang="en-US" dirty="0"/>
              <a:t>my supervisor, or someone at work, seem to care about me as a </a:t>
            </a:r>
            <a:r>
              <a:rPr lang="en-US" dirty="0" smtClean="0"/>
              <a:t>person?</a:t>
            </a:r>
          </a:p>
          <a:p>
            <a:pPr marL="342900" indent="-342900">
              <a:lnSpc>
                <a:spcPct val="150000"/>
              </a:lnSpc>
              <a:buFont typeface="+mj-lt"/>
              <a:buAutoNum type="arabicPeriod"/>
            </a:pPr>
            <a:r>
              <a:rPr lang="en-US" dirty="0" smtClean="0"/>
              <a:t>Is </a:t>
            </a:r>
            <a:r>
              <a:rPr lang="en-US" dirty="0"/>
              <a:t>there someone at work who encourages my </a:t>
            </a:r>
            <a:r>
              <a:rPr lang="en-US" dirty="0" smtClean="0"/>
              <a:t>development?</a:t>
            </a:r>
          </a:p>
          <a:p>
            <a:pPr marL="342900" indent="-342900">
              <a:lnSpc>
                <a:spcPct val="150000"/>
              </a:lnSpc>
              <a:buFont typeface="+mj-lt"/>
              <a:buAutoNum type="arabicPeriod"/>
            </a:pPr>
            <a:r>
              <a:rPr lang="en-US" dirty="0" smtClean="0"/>
              <a:t>At </a:t>
            </a:r>
            <a:r>
              <a:rPr lang="en-US" dirty="0"/>
              <a:t>work, do my opinions seem to </a:t>
            </a:r>
            <a:r>
              <a:rPr lang="en-US" dirty="0" smtClean="0"/>
              <a:t>count?</a:t>
            </a:r>
          </a:p>
          <a:p>
            <a:pPr marL="342900" indent="-342900">
              <a:lnSpc>
                <a:spcPct val="150000"/>
              </a:lnSpc>
              <a:buFont typeface="+mj-lt"/>
              <a:buAutoNum type="arabicPeriod"/>
            </a:pPr>
            <a:r>
              <a:rPr lang="en-US" dirty="0" smtClean="0"/>
              <a:t>Does </a:t>
            </a:r>
            <a:r>
              <a:rPr lang="en-US" dirty="0"/>
              <a:t>the mission/purpose of my company make me feel my job is </a:t>
            </a:r>
            <a:r>
              <a:rPr lang="en-US" dirty="0" smtClean="0"/>
              <a:t>important?</a:t>
            </a:r>
          </a:p>
          <a:p>
            <a:pPr marL="342900" indent="-342900">
              <a:lnSpc>
                <a:spcPct val="150000"/>
              </a:lnSpc>
              <a:buFont typeface="+mj-lt"/>
              <a:buAutoNum type="arabicPeriod"/>
            </a:pPr>
            <a:r>
              <a:rPr lang="en-US" dirty="0" smtClean="0"/>
              <a:t>Are </a:t>
            </a:r>
            <a:r>
              <a:rPr lang="en-US" dirty="0"/>
              <a:t>my co-workers committed to doing quality </a:t>
            </a:r>
            <a:r>
              <a:rPr lang="en-US" dirty="0" smtClean="0"/>
              <a:t>work?</a:t>
            </a:r>
          </a:p>
          <a:p>
            <a:pPr marL="342900" indent="-342900">
              <a:lnSpc>
                <a:spcPct val="150000"/>
              </a:lnSpc>
              <a:buFont typeface="+mj-lt"/>
              <a:buAutoNum type="arabicPeriod"/>
            </a:pPr>
            <a:r>
              <a:rPr lang="en-US" dirty="0" smtClean="0"/>
              <a:t>Do </a:t>
            </a:r>
            <a:r>
              <a:rPr lang="en-US" dirty="0"/>
              <a:t>I have a best friend at </a:t>
            </a:r>
            <a:r>
              <a:rPr lang="en-US" dirty="0" smtClean="0"/>
              <a:t>work?</a:t>
            </a:r>
          </a:p>
          <a:p>
            <a:pPr marL="342900" indent="-342900">
              <a:lnSpc>
                <a:spcPct val="150000"/>
              </a:lnSpc>
              <a:buFont typeface="+mj-lt"/>
              <a:buAutoNum type="arabicPeriod"/>
            </a:pPr>
            <a:r>
              <a:rPr lang="en-US" dirty="0" smtClean="0"/>
              <a:t>In </a:t>
            </a:r>
            <a:r>
              <a:rPr lang="en-US" dirty="0"/>
              <a:t>the last six months, has someone at work talked to me about my </a:t>
            </a:r>
            <a:r>
              <a:rPr lang="en-US" dirty="0" smtClean="0"/>
              <a:t>progress?</a:t>
            </a:r>
          </a:p>
          <a:p>
            <a:pPr marL="342900" indent="-342900">
              <a:lnSpc>
                <a:spcPct val="150000"/>
              </a:lnSpc>
              <a:buFont typeface="+mj-lt"/>
              <a:buAutoNum type="arabicPeriod"/>
            </a:pPr>
            <a:r>
              <a:rPr lang="en-US" dirty="0" smtClean="0"/>
              <a:t>This </a:t>
            </a:r>
            <a:r>
              <a:rPr lang="en-US" dirty="0"/>
              <a:t>last year, have I had opportunities at work to learn and grow?</a:t>
            </a:r>
            <a:endParaRPr lang="nl-NL" dirty="0"/>
          </a:p>
        </p:txBody>
      </p:sp>
    </p:spTree>
    <p:extLst>
      <p:ext uri="{BB962C8B-B14F-4D97-AF65-F5344CB8AC3E}">
        <p14:creationId xmlns:p14="http://schemas.microsoft.com/office/powerpoint/2010/main" val="775965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en-US" sz="3200" dirty="0" smtClean="0"/>
              <a:t>Organize </a:t>
            </a:r>
            <a:r>
              <a:rPr lang="en-US" sz="3200" dirty="0" smtClean="0">
                <a:solidFill>
                  <a:srgbClr val="71A42C"/>
                </a:solidFill>
              </a:rPr>
              <a:t>360 degree </a:t>
            </a:r>
            <a:r>
              <a:rPr lang="en-US" sz="3200" strike="sngStrike" dirty="0" smtClean="0">
                <a:solidFill>
                  <a:srgbClr val="71A42C"/>
                </a:solidFill>
              </a:rPr>
              <a:t>evaluations</a:t>
            </a:r>
            <a:r>
              <a:rPr lang="en-US" sz="3200" dirty="0" smtClean="0">
                <a:solidFill>
                  <a:srgbClr val="71A42C"/>
                </a:solidFill>
              </a:rPr>
              <a:t> meetings</a:t>
            </a:r>
            <a:endParaRPr lang="en-US" sz="3200" dirty="0">
              <a:solidFill>
                <a:srgbClr val="71A42C"/>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016" y="1700808"/>
            <a:ext cx="5616624" cy="4613846"/>
          </a:xfrm>
          <a:prstGeom prst="rect">
            <a:avLst/>
          </a:prstGeom>
        </p:spPr>
      </p:pic>
    </p:spTree>
    <p:extLst>
      <p:ext uri="{BB962C8B-B14F-4D97-AF65-F5344CB8AC3E}">
        <p14:creationId xmlns:p14="http://schemas.microsoft.com/office/powerpoint/2010/main" val="10929267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dirty="0" smtClean="0"/>
              <a:t>View #2: </a:t>
            </a:r>
            <a:r>
              <a:rPr lang="nl-NL" sz="4000" dirty="0" smtClean="0">
                <a:solidFill>
                  <a:srgbClr val="71A42C"/>
                </a:solidFill>
              </a:rPr>
              <a:t>Empower Teams</a:t>
            </a:r>
            <a:endParaRPr lang="nl-NL" sz="4000" dirty="0">
              <a:solidFill>
                <a:srgbClr val="71A42C"/>
              </a:solidFill>
            </a:endParaRPr>
          </a:p>
        </p:txBody>
      </p:sp>
      <p:sp>
        <p:nvSpPr>
          <p:cNvPr id="3" name="Content Placeholder 2"/>
          <p:cNvSpPr>
            <a:spLocks noGrp="1"/>
          </p:cNvSpPr>
          <p:nvPr>
            <p:ph idx="1"/>
          </p:nvPr>
        </p:nvSpPr>
        <p:spPr/>
        <p:txBody>
          <a:bodyPr/>
          <a:lstStyle/>
          <a:p>
            <a:pPr marL="0" indent="0">
              <a:buNone/>
            </a:pPr>
            <a:r>
              <a:rPr lang="en-US" dirty="0" smtClean="0"/>
              <a:t>Teams </a:t>
            </a:r>
            <a:r>
              <a:rPr lang="en-US" dirty="0"/>
              <a:t>can self-organize, and </a:t>
            </a:r>
            <a:r>
              <a:rPr lang="en-US" dirty="0" smtClean="0"/>
              <a:t>this </a:t>
            </a:r>
            <a:r>
              <a:rPr lang="en-US" dirty="0"/>
              <a:t>requires empowerment, authorization, and trust from management</a:t>
            </a:r>
            <a:r>
              <a:rPr lang="en-US" dirty="0" smtClean="0"/>
              <a:t>.</a:t>
            </a:r>
            <a:endParaRPr lang="nl-NL"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933056"/>
            <a:ext cx="3792463" cy="220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9316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896" y="3429000"/>
            <a:ext cx="4869905" cy="2808312"/>
          </a:xfrm>
          <a:prstGeom prst="rect">
            <a:avLst/>
          </a:prstGeom>
        </p:spPr>
      </p:pic>
      <p:sp>
        <p:nvSpPr>
          <p:cNvPr id="4" name="Title 1"/>
          <p:cNvSpPr txBox="1">
            <a:spLocks/>
          </p:cNvSpPr>
          <p:nvPr/>
        </p:nvSpPr>
        <p:spPr>
          <a:xfrm>
            <a:off x="534162" y="668880"/>
            <a:ext cx="8075676" cy="108012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Manage like a </a:t>
            </a:r>
            <a:r>
              <a:rPr lang="nl-NL" sz="3200" dirty="0" smtClean="0">
                <a:solidFill>
                  <a:srgbClr val="71A42C"/>
                </a:solidFill>
              </a:rPr>
              <a:t>gardener</a:t>
            </a:r>
          </a:p>
        </p:txBody>
      </p:sp>
    </p:spTree>
    <p:extLst>
      <p:ext uri="{BB962C8B-B14F-4D97-AF65-F5344CB8AC3E}">
        <p14:creationId xmlns:p14="http://schemas.microsoft.com/office/powerpoint/2010/main" val="1517376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08720"/>
            <a:ext cx="2938776" cy="4630706"/>
          </a:xfrm>
          <a:prstGeom prst="rect">
            <a:avLst/>
          </a:prstGeom>
        </p:spPr>
      </p:pic>
      <p:sp>
        <p:nvSpPr>
          <p:cNvPr id="5" name="TextBox 4"/>
          <p:cNvSpPr txBox="1"/>
          <p:nvPr/>
        </p:nvSpPr>
        <p:spPr>
          <a:xfrm>
            <a:off x="4427984" y="4797152"/>
            <a:ext cx="4004752" cy="830997"/>
          </a:xfrm>
          <a:prstGeom prst="rect">
            <a:avLst/>
          </a:prstGeom>
          <a:noFill/>
        </p:spPr>
        <p:txBody>
          <a:bodyPr wrap="square" rtlCol="0">
            <a:spAutoFit/>
          </a:bodyPr>
          <a:lstStyle/>
          <a:p>
            <a:r>
              <a:rPr lang="en-US" sz="2400" dirty="0" smtClean="0">
                <a:solidFill>
                  <a:schemeClr val="bg2">
                    <a:lumMod val="25000"/>
                  </a:schemeClr>
                </a:solidFill>
              </a:rPr>
              <a:t>People should not walk into</a:t>
            </a:r>
            <a:br>
              <a:rPr lang="en-US" sz="2400" dirty="0" smtClean="0">
                <a:solidFill>
                  <a:schemeClr val="bg2">
                    <a:lumMod val="25000"/>
                  </a:schemeClr>
                </a:solidFill>
              </a:rPr>
            </a:br>
            <a:r>
              <a:rPr lang="en-US" sz="2400" dirty="0" smtClean="0">
                <a:solidFill>
                  <a:schemeClr val="bg2">
                    <a:lumMod val="25000"/>
                  </a:schemeClr>
                </a:solidFill>
              </a:rPr>
              <a:t>“invisible electric fences”</a:t>
            </a:r>
          </a:p>
        </p:txBody>
      </p:sp>
      <p:sp>
        <p:nvSpPr>
          <p:cNvPr id="6" name="Title 1"/>
          <p:cNvSpPr txBox="1">
            <a:spLocks/>
          </p:cNvSpPr>
          <p:nvPr/>
        </p:nvSpPr>
        <p:spPr>
          <a:xfrm>
            <a:off x="4441832" y="908720"/>
            <a:ext cx="3658560" cy="115212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200" dirty="0" smtClean="0"/>
              <a:t>Define</a:t>
            </a:r>
            <a:br>
              <a:rPr lang="nl-NL" sz="3200" dirty="0" smtClean="0"/>
            </a:br>
            <a:r>
              <a:rPr lang="nl-NL" sz="3200" dirty="0" smtClean="0">
                <a:solidFill>
                  <a:srgbClr val="71A42C"/>
                </a:solidFill>
              </a:rPr>
              <a:t>key decision areas</a:t>
            </a:r>
          </a:p>
        </p:txBody>
      </p:sp>
    </p:spTree>
    <p:extLst>
      <p:ext uri="{BB962C8B-B14F-4D97-AF65-F5344CB8AC3E}">
        <p14:creationId xmlns:p14="http://schemas.microsoft.com/office/powerpoint/2010/main" val="15539819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584" y="4166519"/>
            <a:ext cx="1080120" cy="77151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334250"/>
            <a:ext cx="1080120" cy="77151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68" y="2501981"/>
            <a:ext cx="1080120" cy="77151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568" y="5831059"/>
            <a:ext cx="1080120" cy="77151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568" y="4998788"/>
            <a:ext cx="1080120" cy="77151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568" y="1669712"/>
            <a:ext cx="1080120" cy="771514"/>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568" y="837443"/>
            <a:ext cx="1080120" cy="771514"/>
          </a:xfrm>
          <a:prstGeom prst="rect">
            <a:avLst/>
          </a:prstGeom>
        </p:spPr>
      </p:pic>
      <p:sp>
        <p:nvSpPr>
          <p:cNvPr id="10" name="Tijdelijke aanduiding voor inhoud 2"/>
          <p:cNvSpPr txBox="1">
            <a:spLocks/>
          </p:cNvSpPr>
          <p:nvPr/>
        </p:nvSpPr>
        <p:spPr>
          <a:xfrm>
            <a:off x="2195736" y="980728"/>
            <a:ext cx="6696744" cy="547260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1800"/>
              </a:spcBef>
              <a:spcAft>
                <a:spcPts val="1800"/>
              </a:spcAft>
              <a:buClr>
                <a:srgbClr val="71A42C"/>
              </a:buClr>
              <a:buFont typeface="+mj-lt"/>
              <a:buAutoNum type="arabicPeriod"/>
            </a:pPr>
            <a:r>
              <a:rPr lang="en-US" sz="2400" dirty="0" smtClean="0">
                <a:solidFill>
                  <a:srgbClr val="71A42C"/>
                </a:solidFill>
              </a:rPr>
              <a:t>Tell: </a:t>
            </a:r>
            <a:r>
              <a:rPr lang="en-US" sz="2400" dirty="0" smtClean="0">
                <a:solidFill>
                  <a:schemeClr val="bg2">
                    <a:lumMod val="25000"/>
                  </a:schemeClr>
                </a:solidFill>
              </a:rPr>
              <a:t>make decision as the manager</a:t>
            </a:r>
          </a:p>
          <a:p>
            <a:pPr marL="457200" indent="-457200">
              <a:spcBef>
                <a:spcPts val="1800"/>
              </a:spcBef>
              <a:spcAft>
                <a:spcPts val="1800"/>
              </a:spcAft>
              <a:buClr>
                <a:srgbClr val="71A42C"/>
              </a:buClr>
              <a:buFont typeface="+mj-lt"/>
              <a:buAutoNum type="arabicPeriod"/>
            </a:pPr>
            <a:r>
              <a:rPr lang="en-US" sz="2400" dirty="0" smtClean="0">
                <a:solidFill>
                  <a:srgbClr val="71A42C"/>
                </a:solidFill>
              </a:rPr>
              <a:t>Sell: </a:t>
            </a:r>
            <a:r>
              <a:rPr lang="en-US" sz="2400" dirty="0" smtClean="0">
                <a:solidFill>
                  <a:schemeClr val="bg2">
                    <a:lumMod val="25000"/>
                  </a:schemeClr>
                </a:solidFill>
              </a:rPr>
              <a:t>convince people about decision</a:t>
            </a:r>
          </a:p>
          <a:p>
            <a:pPr marL="457200" indent="-457200">
              <a:spcBef>
                <a:spcPts val="1800"/>
              </a:spcBef>
              <a:spcAft>
                <a:spcPts val="1800"/>
              </a:spcAft>
              <a:buClr>
                <a:srgbClr val="71A42C"/>
              </a:buClr>
              <a:buFont typeface="+mj-lt"/>
              <a:buAutoNum type="arabicPeriod"/>
            </a:pPr>
            <a:r>
              <a:rPr lang="en-US" sz="2400" dirty="0" smtClean="0">
                <a:solidFill>
                  <a:srgbClr val="71A42C"/>
                </a:solidFill>
              </a:rPr>
              <a:t>Consult: </a:t>
            </a:r>
            <a:r>
              <a:rPr lang="en-US" sz="2400" dirty="0" smtClean="0">
                <a:solidFill>
                  <a:schemeClr val="bg2">
                    <a:lumMod val="25000"/>
                  </a:schemeClr>
                </a:solidFill>
              </a:rPr>
              <a:t>get input from team before decision</a:t>
            </a:r>
          </a:p>
          <a:p>
            <a:pPr marL="457200" indent="-457200">
              <a:spcBef>
                <a:spcPts val="1800"/>
              </a:spcBef>
              <a:spcAft>
                <a:spcPts val="1800"/>
              </a:spcAft>
              <a:buClr>
                <a:srgbClr val="71A42C"/>
              </a:buClr>
              <a:buFont typeface="+mj-lt"/>
              <a:buAutoNum type="arabicPeriod"/>
            </a:pPr>
            <a:r>
              <a:rPr lang="en-US" sz="2400" dirty="0" smtClean="0">
                <a:solidFill>
                  <a:srgbClr val="71A42C"/>
                </a:solidFill>
              </a:rPr>
              <a:t>Join: </a:t>
            </a:r>
            <a:r>
              <a:rPr lang="en-US" sz="2400" dirty="0" smtClean="0">
                <a:solidFill>
                  <a:schemeClr val="bg2">
                    <a:lumMod val="25000"/>
                  </a:schemeClr>
                </a:solidFill>
              </a:rPr>
              <a:t>make decision together with team</a:t>
            </a:r>
          </a:p>
          <a:p>
            <a:pPr marL="457200" indent="-457200">
              <a:spcBef>
                <a:spcPts val="1800"/>
              </a:spcBef>
              <a:spcAft>
                <a:spcPts val="1800"/>
              </a:spcAft>
              <a:buClr>
                <a:srgbClr val="71A42C"/>
              </a:buClr>
              <a:buFont typeface="+mj-lt"/>
              <a:buAutoNum type="arabicPeriod"/>
            </a:pPr>
            <a:r>
              <a:rPr lang="en-US" sz="2400" dirty="0" smtClean="0">
                <a:solidFill>
                  <a:srgbClr val="71A42C"/>
                </a:solidFill>
              </a:rPr>
              <a:t>Advise: </a:t>
            </a:r>
            <a:r>
              <a:rPr lang="en-US" sz="2400" dirty="0" smtClean="0">
                <a:solidFill>
                  <a:schemeClr val="bg2">
                    <a:lumMod val="25000"/>
                  </a:schemeClr>
                </a:solidFill>
              </a:rPr>
              <a:t>influence decision made by the team</a:t>
            </a:r>
          </a:p>
          <a:p>
            <a:pPr marL="457200" indent="-457200">
              <a:spcBef>
                <a:spcPts val="1800"/>
              </a:spcBef>
              <a:spcAft>
                <a:spcPts val="1800"/>
              </a:spcAft>
              <a:buClr>
                <a:srgbClr val="71A42C"/>
              </a:buClr>
              <a:buFont typeface="+mj-lt"/>
              <a:buAutoNum type="arabicPeriod"/>
            </a:pPr>
            <a:r>
              <a:rPr lang="en-US" sz="2400" dirty="0" smtClean="0">
                <a:solidFill>
                  <a:srgbClr val="71A42C"/>
                </a:solidFill>
              </a:rPr>
              <a:t>Confirm: </a:t>
            </a:r>
            <a:r>
              <a:rPr lang="en-US" sz="2400" dirty="0" smtClean="0">
                <a:solidFill>
                  <a:schemeClr val="bg2">
                    <a:lumMod val="25000"/>
                  </a:schemeClr>
                </a:solidFill>
              </a:rPr>
              <a:t>ask feedback after decision by team</a:t>
            </a:r>
          </a:p>
          <a:p>
            <a:pPr marL="457200" indent="-457200">
              <a:spcBef>
                <a:spcPts val="1800"/>
              </a:spcBef>
              <a:spcAft>
                <a:spcPts val="1800"/>
              </a:spcAft>
              <a:buClr>
                <a:srgbClr val="71A42C"/>
              </a:buClr>
              <a:buFont typeface="+mj-lt"/>
              <a:buAutoNum type="arabicPeriod"/>
            </a:pPr>
            <a:r>
              <a:rPr lang="en-US" sz="2400" dirty="0" smtClean="0">
                <a:solidFill>
                  <a:srgbClr val="71A42C"/>
                </a:solidFill>
              </a:rPr>
              <a:t>Delegate: </a:t>
            </a:r>
            <a:r>
              <a:rPr lang="en-US" sz="2400" dirty="0" smtClean="0">
                <a:solidFill>
                  <a:schemeClr val="bg2">
                    <a:lumMod val="25000"/>
                  </a:schemeClr>
                </a:solidFill>
              </a:rPr>
              <a:t>no influence, let team work it out</a:t>
            </a:r>
          </a:p>
        </p:txBody>
      </p:sp>
      <p:sp>
        <p:nvSpPr>
          <p:cNvPr id="9" name="TextBox 8"/>
          <p:cNvSpPr txBox="1"/>
          <p:nvPr/>
        </p:nvSpPr>
        <p:spPr>
          <a:xfrm>
            <a:off x="2179475" y="188640"/>
            <a:ext cx="5768695" cy="584775"/>
          </a:xfrm>
          <a:prstGeom prst="rect">
            <a:avLst/>
          </a:prstGeom>
          <a:noFill/>
        </p:spPr>
        <p:txBody>
          <a:bodyPr wrap="none" rtlCol="0">
            <a:spAutoFit/>
          </a:bodyPr>
          <a:lstStyle/>
          <a:p>
            <a:r>
              <a:rPr lang="nl-NL" sz="3200" dirty="0" smtClean="0"/>
              <a:t>Use the </a:t>
            </a:r>
            <a:r>
              <a:rPr lang="nl-NL" sz="3200" dirty="0" smtClean="0">
                <a:solidFill>
                  <a:srgbClr val="71A42C"/>
                </a:solidFill>
              </a:rPr>
              <a:t>Seven Levels of Authority</a:t>
            </a:r>
            <a:endParaRPr lang="nl-NL" sz="3200" dirty="0">
              <a:solidFill>
                <a:srgbClr val="71A42C"/>
              </a:solidFill>
            </a:endParaRPr>
          </a:p>
        </p:txBody>
      </p:sp>
    </p:spTree>
    <p:extLst>
      <p:ext uri="{BB962C8B-B14F-4D97-AF65-F5344CB8AC3E}">
        <p14:creationId xmlns:p14="http://schemas.microsoft.com/office/powerpoint/2010/main" val="14309994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3568" y="1192889"/>
            <a:ext cx="4358828" cy="1520825"/>
          </a:xfrm>
        </p:spPr>
        <p:txBody>
          <a:bodyPr>
            <a:normAutofit/>
          </a:bodyPr>
          <a:lstStyle/>
          <a:p>
            <a:r>
              <a:rPr lang="nl-NL" sz="3600" dirty="0" smtClean="0"/>
              <a:t>The traditional way of looking at projects</a:t>
            </a:r>
            <a:endParaRPr lang="nl-NL" sz="3600" dirty="0" smtClean="0">
              <a:solidFill>
                <a:srgbClr val="C00000"/>
              </a:solidFill>
            </a:endParaRPr>
          </a:p>
        </p:txBody>
      </p:sp>
      <p:pic>
        <p:nvPicPr>
          <p:cNvPr id="25603"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708275"/>
            <a:ext cx="3470275"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752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08" y="260648"/>
            <a:ext cx="8490772" cy="5668136"/>
          </a:xfrm>
          <a:prstGeom prst="rect">
            <a:avLst/>
          </a:prstGeom>
        </p:spPr>
      </p:pic>
      <p:sp>
        <p:nvSpPr>
          <p:cNvPr id="3" name="TextBox 2"/>
          <p:cNvSpPr txBox="1"/>
          <p:nvPr/>
        </p:nvSpPr>
        <p:spPr>
          <a:xfrm>
            <a:off x="2267744" y="6021288"/>
            <a:ext cx="5020157" cy="646331"/>
          </a:xfrm>
          <a:prstGeom prst="rect">
            <a:avLst/>
          </a:prstGeom>
          <a:noFill/>
        </p:spPr>
        <p:txBody>
          <a:bodyPr wrap="none" rtlCol="0">
            <a:spAutoFit/>
          </a:bodyPr>
          <a:lstStyle/>
          <a:p>
            <a:r>
              <a:rPr lang="nl-NL" sz="3600" dirty="0" smtClean="0"/>
              <a:t>Create an </a:t>
            </a:r>
            <a:r>
              <a:rPr lang="nl-NL" sz="3600" dirty="0" smtClean="0">
                <a:solidFill>
                  <a:srgbClr val="71A42C"/>
                </a:solidFill>
              </a:rPr>
              <a:t>authority board</a:t>
            </a:r>
            <a:endParaRPr lang="nl-NL" sz="3600" dirty="0">
              <a:solidFill>
                <a:srgbClr val="71A42C"/>
              </a:solidFill>
            </a:endParaRPr>
          </a:p>
        </p:txBody>
      </p:sp>
    </p:spTree>
    <p:extLst>
      <p:ext uri="{BB962C8B-B14F-4D97-AF65-F5344CB8AC3E}">
        <p14:creationId xmlns:p14="http://schemas.microsoft.com/office/powerpoint/2010/main" val="659448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dirty="0" smtClean="0"/>
              <a:t>View #3: </a:t>
            </a:r>
            <a:r>
              <a:rPr lang="nl-NL" sz="4000" dirty="0" smtClean="0">
                <a:solidFill>
                  <a:srgbClr val="71A42C"/>
                </a:solidFill>
              </a:rPr>
              <a:t>Align Constraints</a:t>
            </a:r>
            <a:endParaRPr lang="nl-NL" sz="4000" dirty="0">
              <a:solidFill>
                <a:srgbClr val="71A42C"/>
              </a:solidFill>
            </a:endParaRPr>
          </a:p>
        </p:txBody>
      </p:sp>
      <p:sp>
        <p:nvSpPr>
          <p:cNvPr id="3" name="Content Placeholder 2"/>
          <p:cNvSpPr>
            <a:spLocks noGrp="1"/>
          </p:cNvSpPr>
          <p:nvPr>
            <p:ph idx="1"/>
          </p:nvPr>
        </p:nvSpPr>
        <p:spPr/>
        <p:txBody>
          <a:bodyPr/>
          <a:lstStyle/>
          <a:p>
            <a:pPr marL="0" indent="0">
              <a:buNone/>
            </a:pPr>
            <a:r>
              <a:rPr lang="en-US" dirty="0" smtClean="0"/>
              <a:t>Self-organization </a:t>
            </a:r>
            <a:r>
              <a:rPr lang="en-US" dirty="0"/>
              <a:t>can lead to anything, and </a:t>
            </a:r>
            <a:r>
              <a:rPr lang="en-US" dirty="0" smtClean="0"/>
              <a:t>it’s </a:t>
            </a:r>
            <a:r>
              <a:rPr lang="en-US" dirty="0"/>
              <a:t>therefore necessary to protect people and shared resources, and to give people a clear purpose and defined goals</a:t>
            </a:r>
            <a:r>
              <a:rPr lang="en-US" dirty="0" smtClean="0"/>
              <a:t>.</a:t>
            </a:r>
            <a:endParaRPr lang="nl-NL"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4553322"/>
            <a:ext cx="3000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127" y="3861048"/>
            <a:ext cx="3824089" cy="69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825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755576" y="557808"/>
            <a:ext cx="8030126" cy="1143000"/>
          </a:xfrm>
        </p:spPr>
        <p:txBody>
          <a:bodyPr>
            <a:normAutofit/>
          </a:bodyPr>
          <a:lstStyle/>
          <a:p>
            <a:pPr algn="l"/>
            <a:r>
              <a:rPr lang="nl-NL" sz="3200" dirty="0" smtClean="0"/>
              <a:t>Address the </a:t>
            </a:r>
            <a:r>
              <a:rPr lang="nl-NL" sz="3200" dirty="0" smtClean="0">
                <a:solidFill>
                  <a:srgbClr val="71A42C"/>
                </a:solidFill>
              </a:rPr>
              <a:t>Tragedy of the Commons</a:t>
            </a:r>
            <a:endParaRPr lang="nl-NL" sz="3200" dirty="0">
              <a:solidFill>
                <a:srgbClr val="71A42C"/>
              </a:solidFill>
            </a:endParaRPr>
          </a:p>
        </p:txBody>
      </p:sp>
      <p:sp>
        <p:nvSpPr>
          <p:cNvPr id="6" name="Tijdelijke aanduiding voor inhoud 2"/>
          <p:cNvSpPr>
            <a:spLocks noGrp="1"/>
          </p:cNvSpPr>
          <p:nvPr>
            <p:ph idx="1"/>
          </p:nvPr>
        </p:nvSpPr>
        <p:spPr>
          <a:xfrm>
            <a:off x="755576" y="2204864"/>
            <a:ext cx="8064896" cy="576064"/>
          </a:xfrm>
        </p:spPr>
        <p:txBody>
          <a:bodyPr>
            <a:noAutofit/>
          </a:bodyPr>
          <a:lstStyle/>
          <a:p>
            <a:pPr marL="2058988" indent="-2058988">
              <a:buNone/>
            </a:pPr>
            <a:r>
              <a:rPr lang="en-US" sz="2800" dirty="0">
                <a:solidFill>
                  <a:srgbClr val="71A42C"/>
                </a:solidFill>
                <a:latin typeface="Corbel" pitchFamily="34" charset="0"/>
              </a:rPr>
              <a:t>Institutions</a:t>
            </a:r>
            <a:r>
              <a:rPr lang="en-US" sz="2800" dirty="0" smtClean="0">
                <a:solidFill>
                  <a:schemeClr val="bg1">
                    <a:lumMod val="75000"/>
                  </a:schemeClr>
                </a:solidFill>
              </a:rPr>
              <a:t>	</a:t>
            </a:r>
            <a:r>
              <a:rPr lang="en-US" sz="2800" dirty="0">
                <a:latin typeface="Corbel" pitchFamily="34" charset="0"/>
              </a:rPr>
              <a:t>create trust to accept common rules</a:t>
            </a:r>
          </a:p>
        </p:txBody>
      </p:sp>
      <p:sp>
        <p:nvSpPr>
          <p:cNvPr id="7" name="Tijdelijke aanduiding voor inhoud 2"/>
          <p:cNvSpPr txBox="1">
            <a:spLocks/>
          </p:cNvSpPr>
          <p:nvPr/>
        </p:nvSpPr>
        <p:spPr>
          <a:xfrm>
            <a:off x="755576" y="2708920"/>
            <a:ext cx="806489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58988" indent="-2058988">
              <a:buFont typeface="Arial" pitchFamily="34" charset="0"/>
              <a:buNone/>
            </a:pPr>
            <a:r>
              <a:rPr lang="en-US" sz="2800" dirty="0">
                <a:solidFill>
                  <a:srgbClr val="71A42C"/>
                </a:solidFill>
              </a:rPr>
              <a:t>Information</a:t>
            </a:r>
            <a:r>
              <a:rPr lang="en-US" sz="2800" dirty="0" smtClean="0">
                <a:solidFill>
                  <a:schemeClr val="bg1">
                    <a:lumMod val="75000"/>
                  </a:schemeClr>
                </a:solidFill>
              </a:rPr>
              <a:t>	</a:t>
            </a:r>
            <a:r>
              <a:rPr lang="en-US" sz="2800" dirty="0"/>
              <a:t>increase understanding of situation</a:t>
            </a:r>
          </a:p>
        </p:txBody>
      </p:sp>
      <p:sp>
        <p:nvSpPr>
          <p:cNvPr id="8" name="Tijdelijke aanduiding voor inhoud 2"/>
          <p:cNvSpPr txBox="1">
            <a:spLocks/>
          </p:cNvSpPr>
          <p:nvPr/>
        </p:nvSpPr>
        <p:spPr>
          <a:xfrm>
            <a:off x="755576" y="3207397"/>
            <a:ext cx="8064896" cy="5788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58988" indent="-2058988">
              <a:buFont typeface="Arial" pitchFamily="34" charset="0"/>
              <a:buNone/>
            </a:pPr>
            <a:r>
              <a:rPr lang="en-US" sz="2800" dirty="0">
                <a:solidFill>
                  <a:srgbClr val="71A42C"/>
                </a:solidFill>
              </a:rPr>
              <a:t>Identity</a:t>
            </a:r>
            <a:r>
              <a:rPr lang="en-US" sz="2800" dirty="0" smtClean="0">
                <a:solidFill>
                  <a:schemeClr val="bg1">
                    <a:lumMod val="75000"/>
                  </a:schemeClr>
                </a:solidFill>
              </a:rPr>
              <a:t>	</a:t>
            </a:r>
            <a:r>
              <a:rPr lang="en-US" sz="2800" dirty="0"/>
              <a:t>increase social belonging across teams</a:t>
            </a:r>
          </a:p>
        </p:txBody>
      </p:sp>
      <p:sp>
        <p:nvSpPr>
          <p:cNvPr id="9" name="Tijdelijke aanduiding voor inhoud 2"/>
          <p:cNvSpPr txBox="1">
            <a:spLocks/>
          </p:cNvSpPr>
          <p:nvPr/>
        </p:nvSpPr>
        <p:spPr>
          <a:xfrm>
            <a:off x="755576" y="3717032"/>
            <a:ext cx="8064896" cy="5788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58988" indent="-2058988">
              <a:buFont typeface="Arial" pitchFamily="34" charset="0"/>
              <a:buNone/>
            </a:pPr>
            <a:r>
              <a:rPr lang="en-US" sz="2800" dirty="0" smtClean="0">
                <a:solidFill>
                  <a:srgbClr val="71A42C"/>
                </a:solidFill>
              </a:rPr>
              <a:t>Incentives</a:t>
            </a:r>
            <a:r>
              <a:rPr lang="en-US" sz="2800" dirty="0" smtClean="0"/>
              <a:t>	address the need to improve oneself</a:t>
            </a:r>
          </a:p>
        </p:txBody>
      </p:sp>
      <p:sp>
        <p:nvSpPr>
          <p:cNvPr id="10" name="Tijdelijke aanduiding voor inhoud 2"/>
          <p:cNvSpPr txBox="1">
            <a:spLocks/>
          </p:cNvSpPr>
          <p:nvPr/>
        </p:nvSpPr>
        <p:spPr>
          <a:xfrm>
            <a:off x="755576" y="6309321"/>
            <a:ext cx="8064896" cy="3600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58988" indent="-2058988">
              <a:buNone/>
            </a:pPr>
            <a:r>
              <a:rPr lang="nl-NL" sz="1200" dirty="0">
                <a:hlinkClick r:id="rId2"/>
              </a:rPr>
              <a:t>http://www.newscientist.com/article/mg20327225.700-triumph-of-the-commons-helping-the-world-to-share.html</a:t>
            </a:r>
            <a:endParaRPr lang="en-US" sz="1200" dirty="0" smtClean="0"/>
          </a:p>
        </p:txBody>
      </p:sp>
    </p:spTree>
    <p:extLst>
      <p:ext uri="{BB962C8B-B14F-4D97-AF65-F5344CB8AC3E}">
        <p14:creationId xmlns:p14="http://schemas.microsoft.com/office/powerpoint/2010/main" val="11346996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807320"/>
            <a:ext cx="8153400" cy="3989832"/>
          </a:xfrm>
          <a:prstGeom prst="rect">
            <a:avLst/>
          </a:prstGeom>
        </p:spPr>
      </p:pic>
      <p:sp>
        <p:nvSpPr>
          <p:cNvPr id="4" name="Title 1"/>
          <p:cNvSpPr>
            <a:spLocks noGrp="1"/>
          </p:cNvSpPr>
          <p:nvPr>
            <p:ph type="title"/>
          </p:nvPr>
        </p:nvSpPr>
        <p:spPr>
          <a:xfrm>
            <a:off x="534162" y="5229200"/>
            <a:ext cx="8075676" cy="1080120"/>
          </a:xfrm>
        </p:spPr>
        <p:txBody>
          <a:bodyPr>
            <a:normAutofit/>
          </a:bodyPr>
          <a:lstStyle/>
          <a:p>
            <a:r>
              <a:rPr lang="nl-NL" sz="3200" dirty="0" smtClean="0"/>
              <a:t>Manage emergent and higher </a:t>
            </a:r>
            <a:r>
              <a:rPr lang="nl-NL" sz="3200" dirty="0" smtClean="0">
                <a:solidFill>
                  <a:srgbClr val="71A42C"/>
                </a:solidFill>
              </a:rPr>
              <a:t>goals</a:t>
            </a:r>
          </a:p>
        </p:txBody>
      </p:sp>
    </p:spTree>
    <p:extLst>
      <p:ext uri="{BB962C8B-B14F-4D97-AF65-F5344CB8AC3E}">
        <p14:creationId xmlns:p14="http://schemas.microsoft.com/office/powerpoint/2010/main" val="4570121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3788" y="2924944"/>
            <a:ext cx="5502227" cy="194421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3501008"/>
            <a:ext cx="3683760" cy="2232248"/>
          </a:xfrm>
          <a:prstGeom prst="rect">
            <a:avLst/>
          </a:prstGeom>
        </p:spPr>
      </p:pic>
      <p:sp>
        <p:nvSpPr>
          <p:cNvPr id="6" name="Title 1"/>
          <p:cNvSpPr>
            <a:spLocks noGrp="1"/>
          </p:cNvSpPr>
          <p:nvPr>
            <p:ph type="title"/>
          </p:nvPr>
        </p:nvSpPr>
        <p:spPr>
          <a:xfrm>
            <a:off x="534162" y="476672"/>
            <a:ext cx="6095742" cy="1944216"/>
          </a:xfrm>
        </p:spPr>
        <p:txBody>
          <a:bodyPr>
            <a:normAutofit/>
          </a:bodyPr>
          <a:lstStyle/>
          <a:p>
            <a:pPr algn="l"/>
            <a:r>
              <a:rPr lang="nl-NL" sz="3200" dirty="0" smtClean="0"/>
              <a:t>Do </a:t>
            </a:r>
            <a:r>
              <a:rPr lang="nl-NL" sz="3200" b="1" dirty="0" smtClean="0"/>
              <a:t>not</a:t>
            </a:r>
            <a:r>
              <a:rPr lang="nl-NL" sz="3200" dirty="0" smtClean="0"/>
              <a:t> use </a:t>
            </a:r>
            <a:r>
              <a:rPr lang="nl-NL" sz="3200" dirty="0" smtClean="0">
                <a:solidFill>
                  <a:srgbClr val="71A42C"/>
                </a:solidFill>
              </a:rPr>
              <a:t>targets</a:t>
            </a:r>
            <a:r>
              <a:rPr lang="nl-NL" sz="3200" dirty="0" smtClean="0"/>
              <a:t> and financial/extrinsic motivation</a:t>
            </a:r>
            <a:endParaRPr lang="nl-NL" sz="3200" dirty="0" smtClean="0">
              <a:solidFill>
                <a:srgbClr val="71A42C"/>
              </a:solidFill>
            </a:endParaRPr>
          </a:p>
        </p:txBody>
      </p:sp>
    </p:spTree>
    <p:extLst>
      <p:ext uri="{BB962C8B-B14F-4D97-AF65-F5344CB8AC3E}">
        <p14:creationId xmlns:p14="http://schemas.microsoft.com/office/powerpoint/2010/main" val="7852206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dirty="0" smtClean="0"/>
              <a:t>View #4: </a:t>
            </a:r>
            <a:r>
              <a:rPr lang="nl-NL" sz="4000" dirty="0" smtClean="0">
                <a:solidFill>
                  <a:srgbClr val="71A42C"/>
                </a:solidFill>
              </a:rPr>
              <a:t>Develop Competence</a:t>
            </a:r>
            <a:endParaRPr lang="nl-NL" sz="4000" dirty="0">
              <a:solidFill>
                <a:srgbClr val="71A42C"/>
              </a:solidFill>
            </a:endParaRPr>
          </a:p>
        </p:txBody>
      </p:sp>
      <p:sp>
        <p:nvSpPr>
          <p:cNvPr id="3" name="Content Placeholder 2"/>
          <p:cNvSpPr>
            <a:spLocks noGrp="1"/>
          </p:cNvSpPr>
          <p:nvPr>
            <p:ph idx="1"/>
          </p:nvPr>
        </p:nvSpPr>
        <p:spPr/>
        <p:txBody>
          <a:bodyPr/>
          <a:lstStyle/>
          <a:p>
            <a:pPr marL="0" indent="0">
              <a:buNone/>
            </a:pPr>
            <a:r>
              <a:rPr lang="en-US" dirty="0" smtClean="0"/>
              <a:t>Teams cannot </a:t>
            </a:r>
            <a:r>
              <a:rPr lang="en-US" dirty="0"/>
              <a:t>achieve </a:t>
            </a:r>
            <a:r>
              <a:rPr lang="en-US" dirty="0" smtClean="0"/>
              <a:t>their </a:t>
            </a:r>
            <a:r>
              <a:rPr lang="en-US" dirty="0"/>
              <a:t>goals if team members aren’t capable enough, and </a:t>
            </a:r>
            <a:r>
              <a:rPr lang="en-US" dirty="0" smtClean="0"/>
              <a:t>managers </a:t>
            </a:r>
            <a:r>
              <a:rPr lang="en-US" dirty="0"/>
              <a:t>must therefore contribute to the development of </a:t>
            </a:r>
            <a:r>
              <a:rPr lang="en-US" dirty="0" smtClean="0"/>
              <a:t>competence.</a:t>
            </a:r>
            <a:endParaRPr lang="nl-NL"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49080"/>
            <a:ext cx="3000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717032"/>
            <a:ext cx="8096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277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4282" y="269776"/>
            <a:ext cx="8715436" cy="1143000"/>
          </a:xfrm>
        </p:spPr>
        <p:txBody>
          <a:bodyPr>
            <a:normAutofit/>
          </a:bodyPr>
          <a:lstStyle/>
          <a:p>
            <a:r>
              <a:rPr lang="nl-NL" sz="3200" dirty="0" smtClean="0"/>
              <a:t>Distinguish </a:t>
            </a:r>
            <a:r>
              <a:rPr lang="nl-NL" sz="3200" dirty="0" smtClean="0">
                <a:solidFill>
                  <a:srgbClr val="71A42C"/>
                </a:solidFill>
              </a:rPr>
              <a:t>skill</a:t>
            </a:r>
            <a:r>
              <a:rPr lang="nl-NL" sz="3200" dirty="0" smtClean="0"/>
              <a:t> from </a:t>
            </a:r>
            <a:r>
              <a:rPr lang="nl-NL" sz="3200" dirty="0" smtClean="0">
                <a:solidFill>
                  <a:srgbClr val="71A42C"/>
                </a:solidFill>
              </a:rPr>
              <a:t>discipline</a:t>
            </a:r>
            <a:endParaRPr lang="nl-NL" sz="3200" dirty="0">
              <a:solidFill>
                <a:srgbClr val="71A42C"/>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412776"/>
            <a:ext cx="7128792" cy="4925069"/>
          </a:xfrm>
          <a:prstGeom prst="rect">
            <a:avLst/>
          </a:prstGeom>
        </p:spPr>
      </p:pic>
    </p:spTree>
    <p:extLst>
      <p:ext uri="{BB962C8B-B14F-4D97-AF65-F5344CB8AC3E}">
        <p14:creationId xmlns:p14="http://schemas.microsoft.com/office/powerpoint/2010/main" val="3893558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a:xfrm>
            <a:off x="1115616" y="1341438"/>
            <a:ext cx="7560073" cy="5111750"/>
          </a:xfrm>
        </p:spPr>
        <p:txBody>
          <a:bodyPr/>
          <a:lstStyle/>
          <a:p>
            <a:pPr marL="360363" indent="-360363">
              <a:buFont typeface="Arial" charset="0"/>
              <a:buNone/>
            </a:pPr>
            <a:r>
              <a:rPr lang="nl-NL" sz="2400" dirty="0" smtClean="0"/>
              <a:t>1.	Self-Development</a:t>
            </a:r>
          </a:p>
          <a:p>
            <a:pPr marL="360363" indent="-360363">
              <a:buFont typeface="Arial" charset="0"/>
              <a:buNone/>
            </a:pPr>
            <a:endParaRPr lang="nl-NL" sz="1600" dirty="0" smtClean="0"/>
          </a:p>
          <a:p>
            <a:pPr marL="360363" indent="-360363">
              <a:buFont typeface="Arial" charset="0"/>
              <a:buNone/>
            </a:pPr>
            <a:r>
              <a:rPr lang="nl-NL" sz="2400" dirty="0" smtClean="0"/>
              <a:t>2.	Coaching &amp; Mentoring</a:t>
            </a:r>
          </a:p>
          <a:p>
            <a:pPr marL="360363" indent="-360363">
              <a:buFont typeface="Arial" charset="0"/>
              <a:buNone/>
            </a:pPr>
            <a:endParaRPr lang="nl-NL" sz="1600" dirty="0" smtClean="0"/>
          </a:p>
          <a:p>
            <a:pPr marL="360363" indent="-360363">
              <a:buFont typeface="Arial" charset="0"/>
              <a:buNone/>
            </a:pPr>
            <a:r>
              <a:rPr lang="nl-NL" sz="2400" dirty="0" smtClean="0"/>
              <a:t>3.	Training &amp; Certification</a:t>
            </a:r>
          </a:p>
          <a:p>
            <a:pPr marL="360363" indent="-360363">
              <a:buFont typeface="Arial" charset="0"/>
              <a:buNone/>
            </a:pPr>
            <a:endParaRPr lang="nl-NL" sz="1600" dirty="0" smtClean="0"/>
          </a:p>
          <a:p>
            <a:pPr marL="360363" indent="-360363">
              <a:buFont typeface="Arial" charset="0"/>
              <a:buNone/>
            </a:pPr>
            <a:r>
              <a:rPr lang="nl-NL" sz="2400" dirty="0" smtClean="0"/>
              <a:t>4.	Culture &amp; Socialization</a:t>
            </a:r>
          </a:p>
          <a:p>
            <a:pPr marL="360363" indent="-360363">
              <a:buFont typeface="Arial" charset="0"/>
              <a:buNone/>
            </a:pPr>
            <a:endParaRPr lang="nl-NL" sz="1600" dirty="0" smtClean="0"/>
          </a:p>
          <a:p>
            <a:pPr marL="360363" indent="-360363">
              <a:buFont typeface="Arial" charset="0"/>
              <a:buNone/>
            </a:pPr>
            <a:r>
              <a:rPr lang="nl-NL" sz="2400" dirty="0" smtClean="0"/>
              <a:t>5.	Tools &amp; Infrastructure</a:t>
            </a:r>
          </a:p>
          <a:p>
            <a:pPr marL="360363" indent="-360363">
              <a:buFont typeface="Arial" charset="0"/>
              <a:buNone/>
            </a:pPr>
            <a:endParaRPr lang="nl-NL" sz="1600" dirty="0" smtClean="0"/>
          </a:p>
          <a:p>
            <a:pPr marL="360363" indent="-360363">
              <a:buFont typeface="Arial" charset="0"/>
              <a:buNone/>
            </a:pPr>
            <a:r>
              <a:rPr lang="nl-NL" sz="2400" dirty="0" smtClean="0"/>
              <a:t>6.	Supervision &amp; Control</a:t>
            </a:r>
          </a:p>
          <a:p>
            <a:pPr marL="360363" indent="-360363">
              <a:buFont typeface="Arial" charset="0"/>
              <a:buNone/>
            </a:pPr>
            <a:endParaRPr lang="nl-NL" sz="1600" dirty="0" smtClean="0"/>
          </a:p>
          <a:p>
            <a:pPr marL="360363" indent="-360363">
              <a:buFont typeface="Arial" charset="0"/>
              <a:buNone/>
            </a:pPr>
            <a:r>
              <a:rPr lang="nl-NL" sz="2400" dirty="0" smtClean="0"/>
              <a:t>7.	Management</a:t>
            </a:r>
          </a:p>
        </p:txBody>
      </p:sp>
      <p:sp>
        <p:nvSpPr>
          <p:cNvPr id="45066" name="Content Placeholder 2"/>
          <p:cNvSpPr txBox="1">
            <a:spLocks/>
          </p:cNvSpPr>
          <p:nvPr/>
        </p:nvSpPr>
        <p:spPr bwMode="auto">
          <a:xfrm>
            <a:off x="1043608" y="346075"/>
            <a:ext cx="8100392"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nl-NL" sz="3000" dirty="0" smtClean="0">
                <a:latin typeface="Corbel" pitchFamily="34" charset="0"/>
              </a:rPr>
              <a:t>Use 7 approaches </a:t>
            </a:r>
            <a:r>
              <a:rPr lang="nl-NL" sz="3000" dirty="0">
                <a:latin typeface="Corbel" pitchFamily="34" charset="0"/>
              </a:rPr>
              <a:t>to </a:t>
            </a:r>
            <a:r>
              <a:rPr lang="nl-NL" sz="3000" dirty="0" smtClean="0">
                <a:solidFill>
                  <a:srgbClr val="71A42C"/>
                </a:solidFill>
                <a:latin typeface="Corbel" pitchFamily="34" charset="0"/>
              </a:rPr>
              <a:t>competency</a:t>
            </a:r>
            <a:endParaRPr lang="nl-NL" sz="3000" dirty="0">
              <a:solidFill>
                <a:srgbClr val="71A42C"/>
              </a:solidFill>
              <a:latin typeface="Corbel"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6" y="980728"/>
            <a:ext cx="1008112" cy="11925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1700808"/>
            <a:ext cx="871663" cy="114708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6076" y="2636912"/>
            <a:ext cx="1368152" cy="98235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8031" y="3284984"/>
            <a:ext cx="1152128" cy="109779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0072" y="3933056"/>
            <a:ext cx="1514094" cy="1283970"/>
          </a:xfrm>
          <a:prstGeom prst="rect">
            <a:avLst/>
          </a:prstGeom>
        </p:spPr>
      </p:pic>
      <p:pic>
        <p:nvPicPr>
          <p:cNvPr id="9" name="Picture 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264" y="4653136"/>
            <a:ext cx="1006186" cy="122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20072" y="5445224"/>
            <a:ext cx="1442086" cy="1091996"/>
          </a:xfrm>
          <a:prstGeom prst="rect">
            <a:avLst/>
          </a:prstGeom>
        </p:spPr>
      </p:pic>
    </p:spTree>
    <p:extLst>
      <p:ext uri="{BB962C8B-B14F-4D97-AF65-F5344CB8AC3E}">
        <p14:creationId xmlns:p14="http://schemas.microsoft.com/office/powerpoint/2010/main" val="5688879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43608" y="2737234"/>
            <a:ext cx="3024336" cy="3312368"/>
          </a:xfrm>
        </p:spPr>
        <p:txBody>
          <a:bodyPr>
            <a:normAutofit/>
          </a:bodyPr>
          <a:lstStyle/>
          <a:p>
            <a:pPr marL="534988" indent="-534988">
              <a:buNone/>
            </a:pPr>
            <a:r>
              <a:rPr lang="nl-NL" sz="2400" dirty="0" smtClean="0"/>
              <a:t>1.	Time</a:t>
            </a:r>
          </a:p>
          <a:p>
            <a:pPr marL="534988" indent="-534988">
              <a:buNone/>
            </a:pPr>
            <a:r>
              <a:rPr lang="nl-NL" sz="2400" dirty="0" smtClean="0"/>
              <a:t>2.	People</a:t>
            </a:r>
          </a:p>
          <a:p>
            <a:pPr marL="534988" indent="-534988">
              <a:buNone/>
            </a:pPr>
            <a:r>
              <a:rPr lang="nl-NL" sz="2400" dirty="0" smtClean="0"/>
              <a:t>3.	Tools</a:t>
            </a:r>
          </a:p>
          <a:p>
            <a:pPr marL="534988" indent="-534988">
              <a:buNone/>
            </a:pPr>
            <a:r>
              <a:rPr lang="nl-NL" sz="2400" dirty="0" smtClean="0"/>
              <a:t>4.	Functionality</a:t>
            </a:r>
          </a:p>
          <a:p>
            <a:pPr marL="534988" indent="-534988">
              <a:buNone/>
            </a:pPr>
            <a:r>
              <a:rPr lang="nl-NL" sz="2400" dirty="0" smtClean="0"/>
              <a:t>5.	Quality</a:t>
            </a:r>
          </a:p>
          <a:p>
            <a:pPr marL="534988" indent="-534988">
              <a:buNone/>
            </a:pPr>
            <a:r>
              <a:rPr lang="nl-NL" sz="2400" dirty="0" smtClean="0"/>
              <a:t>6.	Process</a:t>
            </a:r>
          </a:p>
          <a:p>
            <a:pPr marL="534988" indent="-534988">
              <a:buNone/>
            </a:pPr>
            <a:r>
              <a:rPr lang="nl-NL" sz="2400" dirty="0" smtClean="0"/>
              <a:t>7.	Value</a:t>
            </a:r>
          </a:p>
        </p:txBody>
      </p:sp>
      <p:sp>
        <p:nvSpPr>
          <p:cNvPr id="5" name="Content Placeholder 2"/>
          <p:cNvSpPr txBox="1">
            <a:spLocks/>
          </p:cNvSpPr>
          <p:nvPr/>
        </p:nvSpPr>
        <p:spPr>
          <a:xfrm rot="16200000">
            <a:off x="4572000" y="-531439"/>
            <a:ext cx="2664296" cy="38164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4988" indent="-534988">
              <a:lnSpc>
                <a:spcPct val="170000"/>
              </a:lnSpc>
              <a:buClr>
                <a:schemeClr val="tx1"/>
              </a:buClr>
              <a:buFont typeface="Arial" pitchFamily="34" charset="0"/>
              <a:buAutoNum type="arabicPeriod"/>
            </a:pPr>
            <a:r>
              <a:rPr lang="nl-NL" sz="2400" dirty="0" smtClean="0"/>
              <a:t>Individuals</a:t>
            </a:r>
          </a:p>
          <a:p>
            <a:pPr marL="534988" indent="-534988">
              <a:lnSpc>
                <a:spcPct val="170000"/>
              </a:lnSpc>
              <a:buClr>
                <a:schemeClr val="tx1"/>
              </a:buClr>
              <a:buFont typeface="Arial" pitchFamily="34" charset="0"/>
              <a:buAutoNum type="arabicPeriod"/>
            </a:pPr>
            <a:r>
              <a:rPr lang="nl-NL" sz="2400" dirty="0" smtClean="0"/>
              <a:t>Teams</a:t>
            </a:r>
          </a:p>
          <a:p>
            <a:pPr marL="534988" indent="-534988">
              <a:lnSpc>
                <a:spcPct val="170000"/>
              </a:lnSpc>
              <a:buClr>
                <a:schemeClr val="tx1"/>
              </a:buClr>
              <a:buFont typeface="Arial" pitchFamily="34" charset="0"/>
              <a:buAutoNum type="arabicPeriod"/>
            </a:pPr>
            <a:r>
              <a:rPr lang="nl-NL" sz="2400" dirty="0" smtClean="0"/>
              <a:t>Departments</a:t>
            </a:r>
          </a:p>
          <a:p>
            <a:pPr marL="534988" indent="-534988">
              <a:lnSpc>
                <a:spcPct val="170000"/>
              </a:lnSpc>
              <a:buClr>
                <a:schemeClr val="tx1"/>
              </a:buClr>
              <a:buFont typeface="Arial" pitchFamily="34" charset="0"/>
              <a:buAutoNum type="arabicPeriod"/>
            </a:pPr>
            <a:r>
              <a:rPr lang="nl-NL" sz="2400" dirty="0" smtClean="0"/>
              <a:t>Business Units</a:t>
            </a:r>
          </a:p>
          <a:p>
            <a:pPr marL="534988" indent="-534988">
              <a:lnSpc>
                <a:spcPct val="170000"/>
              </a:lnSpc>
              <a:buClr>
                <a:schemeClr val="tx1"/>
              </a:buClr>
              <a:buFont typeface="Arial" pitchFamily="34" charset="0"/>
              <a:buAutoNum type="arabicPeriod"/>
            </a:pPr>
            <a:r>
              <a:rPr lang="nl-NL" sz="2400" dirty="0" smtClean="0"/>
              <a:t>Organization</a:t>
            </a:r>
          </a:p>
        </p:txBody>
      </p:sp>
      <p:cxnSp>
        <p:nvCxnSpPr>
          <p:cNvPr id="7" name="Straight Connector 6"/>
          <p:cNvCxnSpPr/>
          <p:nvPr/>
        </p:nvCxnSpPr>
        <p:spPr>
          <a:xfrm>
            <a:off x="3707904" y="3212976"/>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707904" y="2780928"/>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07904" y="3645024"/>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07904" y="4077072"/>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07904" y="4509120"/>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43907" y="4941168"/>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43907" y="5373216"/>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43907" y="5805264"/>
            <a:ext cx="432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788024" y="2708921"/>
            <a:ext cx="0" cy="3384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139952" y="2708921"/>
            <a:ext cx="0" cy="3384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08104" y="2708921"/>
            <a:ext cx="0" cy="3384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228184" y="2708921"/>
            <a:ext cx="0" cy="3384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948264" y="2708921"/>
            <a:ext cx="0" cy="3384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668344" y="2708921"/>
            <a:ext cx="0" cy="3384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30089" y="522546"/>
            <a:ext cx="3869903" cy="1754326"/>
          </a:xfrm>
          <a:prstGeom prst="rect">
            <a:avLst/>
          </a:prstGeom>
          <a:noFill/>
        </p:spPr>
        <p:txBody>
          <a:bodyPr wrap="square" rtlCol="0">
            <a:spAutoFit/>
          </a:bodyPr>
          <a:lstStyle/>
          <a:p>
            <a:r>
              <a:rPr lang="nl-NL" sz="3600" dirty="0" smtClean="0">
                <a:latin typeface="Corbel" pitchFamily="34" charset="0"/>
              </a:rPr>
              <a:t>Prevent sub-optimization through </a:t>
            </a:r>
            <a:r>
              <a:rPr lang="nl-NL" sz="3600" dirty="0" smtClean="0">
                <a:solidFill>
                  <a:srgbClr val="71A42C"/>
                </a:solidFill>
                <a:latin typeface="Corbel" pitchFamily="34" charset="0"/>
              </a:rPr>
              <a:t>metrics</a:t>
            </a:r>
            <a:endParaRPr lang="nl-NL" sz="3600" dirty="0">
              <a:solidFill>
                <a:srgbClr val="71A42C"/>
              </a:solidFill>
              <a:latin typeface="Corbel" pitchFamily="34" charset="0"/>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0169" y="2712044"/>
            <a:ext cx="798572" cy="606588"/>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9532" y="3191520"/>
            <a:ext cx="798572" cy="606588"/>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4015195"/>
            <a:ext cx="798572" cy="606588"/>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8858" y="4481481"/>
            <a:ext cx="798572" cy="606588"/>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9532" y="4784775"/>
            <a:ext cx="798572" cy="60658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5373216"/>
            <a:ext cx="798572" cy="606588"/>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348" y="3611201"/>
            <a:ext cx="798572" cy="60658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2824" y="2736709"/>
            <a:ext cx="798572" cy="606588"/>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2824" y="4015195"/>
            <a:ext cx="798572" cy="606588"/>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207" y="5373216"/>
            <a:ext cx="798572" cy="606588"/>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7385" y="4869160"/>
            <a:ext cx="798572" cy="606588"/>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8104" y="3191520"/>
            <a:ext cx="798572" cy="606588"/>
          </a:xfrm>
          <a:prstGeom prst="rect">
            <a:avLst/>
          </a:prstGeom>
        </p:spPr>
      </p:pic>
    </p:spTree>
    <p:extLst>
      <p:ext uri="{BB962C8B-B14F-4D97-AF65-F5344CB8AC3E}">
        <p14:creationId xmlns:p14="http://schemas.microsoft.com/office/powerpoint/2010/main" val="2588513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dirty="0" smtClean="0"/>
              <a:t>View #5: </a:t>
            </a:r>
            <a:r>
              <a:rPr lang="nl-NL" sz="4000" dirty="0" smtClean="0">
                <a:solidFill>
                  <a:srgbClr val="71A42C"/>
                </a:solidFill>
              </a:rPr>
              <a:t>Grow Structure</a:t>
            </a:r>
            <a:endParaRPr lang="nl-NL" sz="4000" dirty="0">
              <a:solidFill>
                <a:srgbClr val="71A42C"/>
              </a:solidFill>
            </a:endParaRPr>
          </a:p>
        </p:txBody>
      </p:sp>
      <p:sp>
        <p:nvSpPr>
          <p:cNvPr id="3" name="Content Placeholder 2"/>
          <p:cNvSpPr>
            <a:spLocks noGrp="1"/>
          </p:cNvSpPr>
          <p:nvPr>
            <p:ph idx="1"/>
          </p:nvPr>
        </p:nvSpPr>
        <p:spPr/>
        <p:txBody>
          <a:bodyPr/>
          <a:lstStyle/>
          <a:p>
            <a:pPr marL="0" indent="0">
              <a:buNone/>
            </a:pPr>
            <a:r>
              <a:rPr lang="en-US" dirty="0"/>
              <a:t>Many teams operate within the context of a complex organization, and thus </a:t>
            </a:r>
            <a:r>
              <a:rPr lang="en-US" dirty="0" smtClean="0"/>
              <a:t>it </a:t>
            </a:r>
            <a:r>
              <a:rPr lang="en-US" dirty="0"/>
              <a:t>is important to consider structures that enhance communication </a:t>
            </a:r>
            <a:r>
              <a:rPr lang="en-US" dirty="0" smtClean="0"/>
              <a:t>.</a:t>
            </a:r>
            <a:endParaRPr lang="nl-N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168105"/>
            <a:ext cx="76200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097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p:cNvSpPr>
            <a:spLocks noGrp="1"/>
          </p:cNvSpPr>
          <p:nvPr>
            <p:ph idx="1"/>
          </p:nvPr>
        </p:nvSpPr>
        <p:spPr>
          <a:xfrm>
            <a:off x="358775" y="2997200"/>
            <a:ext cx="8534400" cy="2160588"/>
          </a:xfrm>
        </p:spPr>
        <p:txBody>
          <a:bodyPr/>
          <a:lstStyle/>
          <a:p>
            <a:pPr marL="0" indent="0">
              <a:buFont typeface="Arial" charset="0"/>
              <a:buNone/>
            </a:pPr>
            <a:r>
              <a:rPr lang="en-US" sz="2400" dirty="0" smtClean="0"/>
              <a:t>Split </a:t>
            </a:r>
            <a:r>
              <a:rPr lang="en-US" sz="2400" dirty="0" smtClean="0">
                <a:solidFill>
                  <a:srgbClr val="71A42C"/>
                </a:solidFill>
              </a:rPr>
              <a:t>Cost (Resources) </a:t>
            </a:r>
            <a:r>
              <a:rPr lang="en-US" sz="2400" dirty="0" smtClean="0"/>
              <a:t>in </a:t>
            </a:r>
            <a:r>
              <a:rPr lang="en-US" sz="2400" dirty="0" smtClean="0">
                <a:solidFill>
                  <a:srgbClr val="71A42C"/>
                </a:solidFill>
              </a:rPr>
              <a:t>People </a:t>
            </a:r>
            <a:r>
              <a:rPr lang="en-US" sz="2400" dirty="0" smtClean="0"/>
              <a:t>and </a:t>
            </a:r>
            <a:r>
              <a:rPr lang="en-US" sz="2400" dirty="0" smtClean="0">
                <a:solidFill>
                  <a:srgbClr val="71A42C"/>
                </a:solidFill>
              </a:rPr>
              <a:t>Tools</a:t>
            </a:r>
          </a:p>
          <a:p>
            <a:pPr marL="0" indent="0">
              <a:buFont typeface="Arial" charset="0"/>
              <a:buNone/>
            </a:pPr>
            <a:r>
              <a:rPr lang="en-US" sz="2400" dirty="0" smtClean="0"/>
              <a:t>Split </a:t>
            </a:r>
            <a:r>
              <a:rPr lang="en-US" sz="2400" dirty="0" smtClean="0">
                <a:solidFill>
                  <a:srgbClr val="71A42C"/>
                </a:solidFill>
              </a:rPr>
              <a:t>Scope </a:t>
            </a:r>
            <a:r>
              <a:rPr lang="en-US" sz="2400" dirty="0" smtClean="0"/>
              <a:t>in </a:t>
            </a:r>
            <a:r>
              <a:rPr lang="en-US" sz="2400" dirty="0" smtClean="0">
                <a:solidFill>
                  <a:srgbClr val="71A42C"/>
                </a:solidFill>
              </a:rPr>
              <a:t>Functionality </a:t>
            </a:r>
            <a:r>
              <a:rPr lang="en-US" sz="2400" dirty="0" smtClean="0"/>
              <a:t>and </a:t>
            </a:r>
            <a:r>
              <a:rPr lang="en-US" sz="2400" dirty="0" smtClean="0">
                <a:solidFill>
                  <a:srgbClr val="71A42C"/>
                </a:solidFill>
              </a:rPr>
              <a:t>Quality </a:t>
            </a:r>
            <a:r>
              <a:rPr lang="en-US" sz="1600" dirty="0" smtClean="0"/>
              <a:t>(suggestion: Scott Ambler)</a:t>
            </a:r>
            <a:endParaRPr lang="en-US" sz="1600" dirty="0" smtClean="0">
              <a:solidFill>
                <a:srgbClr val="C00000"/>
              </a:solidFill>
            </a:endParaRPr>
          </a:p>
          <a:p>
            <a:pPr marL="0" indent="0">
              <a:buFont typeface="Arial" charset="0"/>
              <a:buNone/>
            </a:pPr>
            <a:r>
              <a:rPr lang="en-US" sz="2400" dirty="0" smtClean="0"/>
              <a:t>Add a dimension for </a:t>
            </a:r>
            <a:r>
              <a:rPr lang="en-US" sz="2400" dirty="0" smtClean="0">
                <a:solidFill>
                  <a:srgbClr val="71A42C"/>
                </a:solidFill>
              </a:rPr>
              <a:t>Process </a:t>
            </a:r>
            <a:r>
              <a:rPr lang="en-US" sz="1600" dirty="0" smtClean="0"/>
              <a:t>(suggestion: Alistair Cockburn)</a:t>
            </a:r>
          </a:p>
          <a:p>
            <a:pPr marL="0" indent="0">
              <a:buFont typeface="Arial" charset="0"/>
              <a:buNone/>
            </a:pPr>
            <a:r>
              <a:rPr lang="en-US" sz="2400" dirty="0" smtClean="0"/>
              <a:t>Add a dimension for </a:t>
            </a:r>
            <a:r>
              <a:rPr lang="en-US" sz="2400" dirty="0" smtClean="0">
                <a:solidFill>
                  <a:srgbClr val="71A42C"/>
                </a:solidFill>
              </a:rPr>
              <a:t>(Business) Value </a:t>
            </a:r>
            <a:r>
              <a:rPr lang="en-US" sz="1600" dirty="0" smtClean="0"/>
              <a:t>(suggestion: Jim </a:t>
            </a:r>
            <a:r>
              <a:rPr lang="en-US" sz="1600" dirty="0" err="1" smtClean="0"/>
              <a:t>Highsmith</a:t>
            </a:r>
            <a:r>
              <a:rPr lang="en-US" sz="1600" dirty="0" smtClean="0"/>
              <a:t>)</a:t>
            </a:r>
          </a:p>
        </p:txBody>
      </p:sp>
      <p:sp>
        <p:nvSpPr>
          <p:cNvPr id="26628" name="TextBox 5"/>
          <p:cNvSpPr txBox="1">
            <a:spLocks noChangeArrowheads="1"/>
          </p:cNvSpPr>
          <p:nvPr/>
        </p:nvSpPr>
        <p:spPr bwMode="auto">
          <a:xfrm>
            <a:off x="395288" y="6021388"/>
            <a:ext cx="64627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nl-NL" sz="1200" dirty="0">
                <a:solidFill>
                  <a:srgbClr val="000000"/>
                </a:solidFill>
                <a:hlinkClick r:id=""/>
              </a:rPr>
              <a:t>http://www.ambysoft.com/essays/brokenTriangle.html</a:t>
            </a:r>
            <a:endParaRPr lang="nl-NL" sz="1200" dirty="0">
              <a:solidFill>
                <a:srgbClr val="000000"/>
              </a:solidFill>
            </a:endParaRPr>
          </a:p>
          <a:p>
            <a:r>
              <a:rPr lang="en-US" sz="1200" dirty="0">
                <a:solidFill>
                  <a:srgbClr val="000000"/>
                </a:solidFill>
                <a:hlinkClick r:id=""/>
              </a:rPr>
              <a:t>http://alistair.cockburn.us/index.php/Process:_the_fourth_dimension</a:t>
            </a:r>
            <a:endParaRPr lang="en-US" sz="1200" dirty="0">
              <a:solidFill>
                <a:srgbClr val="000000"/>
              </a:solidFill>
            </a:endParaRPr>
          </a:p>
          <a:p>
            <a:r>
              <a:rPr lang="nl-NL" sz="1200" dirty="0">
                <a:solidFill>
                  <a:srgbClr val="000000"/>
                </a:solidFill>
                <a:hlinkClick r:id=""/>
              </a:rPr>
              <a:t>http://blog.cutter.com/2009/08/10/beyond-scope-schedule-and-cost-measuring-agile-performance/</a:t>
            </a:r>
            <a:endParaRPr lang="nl-NL" sz="1200" dirty="0">
              <a:solidFill>
                <a:srgbClr val="000000"/>
              </a:solidFill>
            </a:endParaRPr>
          </a:p>
        </p:txBody>
      </p:sp>
      <p:sp>
        <p:nvSpPr>
          <p:cNvPr id="8" name="Title 1"/>
          <p:cNvSpPr>
            <a:spLocks noGrp="1"/>
          </p:cNvSpPr>
          <p:nvPr>
            <p:ph type="title"/>
          </p:nvPr>
        </p:nvSpPr>
        <p:spPr>
          <a:xfrm>
            <a:off x="3851920" y="756047"/>
            <a:ext cx="4358828" cy="1520825"/>
          </a:xfrm>
        </p:spPr>
        <p:txBody>
          <a:bodyPr>
            <a:normAutofit/>
          </a:bodyPr>
          <a:lstStyle/>
          <a:p>
            <a:pPr algn="r"/>
            <a:r>
              <a:rPr lang="nl-NL" sz="3600" dirty="0" smtClean="0"/>
              <a:t>Some new insights from Agile gurus</a:t>
            </a:r>
            <a:endParaRPr lang="nl-NL" sz="3600" dirty="0" smtClean="0">
              <a:solidFill>
                <a:srgbClr val="C00000"/>
              </a:solidFill>
            </a:endParaRPr>
          </a:p>
        </p:txBody>
      </p:sp>
    </p:spTree>
    <p:extLst>
      <p:ext uri="{BB962C8B-B14F-4D97-AF65-F5344CB8AC3E}">
        <p14:creationId xmlns:p14="http://schemas.microsoft.com/office/powerpoint/2010/main" val="8807803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96975"/>
            <a:ext cx="7488238"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itle 1"/>
          <p:cNvSpPr>
            <a:spLocks noGrp="1"/>
          </p:cNvSpPr>
          <p:nvPr>
            <p:ph type="title"/>
          </p:nvPr>
        </p:nvSpPr>
        <p:spPr>
          <a:xfrm>
            <a:off x="467544" y="274639"/>
            <a:ext cx="8219256" cy="778098"/>
          </a:xfrm>
        </p:spPr>
        <p:txBody>
          <a:bodyPr>
            <a:normAutofit/>
          </a:bodyPr>
          <a:lstStyle/>
          <a:p>
            <a:r>
              <a:rPr lang="nl-NL" sz="3200" dirty="0" smtClean="0"/>
              <a:t>Manage the workplace as a </a:t>
            </a:r>
            <a:r>
              <a:rPr lang="nl-NL" sz="3200" dirty="0" smtClean="0">
                <a:solidFill>
                  <a:srgbClr val="71A42C"/>
                </a:solidFill>
              </a:rPr>
              <a:t>network</a:t>
            </a:r>
          </a:p>
        </p:txBody>
      </p:sp>
    </p:spTree>
    <p:extLst>
      <p:ext uri="{BB962C8B-B14F-4D97-AF65-F5344CB8AC3E}">
        <p14:creationId xmlns:p14="http://schemas.microsoft.com/office/powerpoint/2010/main" val="2450504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776" y="2132856"/>
            <a:ext cx="5369052" cy="3808476"/>
          </a:xfrm>
          <a:prstGeom prst="rect">
            <a:avLst/>
          </a:prstGeom>
        </p:spPr>
      </p:pic>
      <p:sp>
        <p:nvSpPr>
          <p:cNvPr id="3" name="Title 1"/>
          <p:cNvSpPr>
            <a:spLocks noGrp="1"/>
          </p:cNvSpPr>
          <p:nvPr>
            <p:ph type="title"/>
          </p:nvPr>
        </p:nvSpPr>
        <p:spPr>
          <a:xfrm>
            <a:off x="606170" y="548680"/>
            <a:ext cx="5333982" cy="864096"/>
          </a:xfrm>
        </p:spPr>
        <p:txBody>
          <a:bodyPr>
            <a:normAutofit/>
          </a:bodyPr>
          <a:lstStyle/>
          <a:p>
            <a:pPr algn="l"/>
            <a:r>
              <a:rPr lang="nl-NL" sz="3200" dirty="0" smtClean="0"/>
              <a:t>Make people’s jobs </a:t>
            </a:r>
            <a:r>
              <a:rPr lang="nl-NL" sz="3200" dirty="0" smtClean="0">
                <a:solidFill>
                  <a:srgbClr val="71A42C"/>
                </a:solidFill>
              </a:rPr>
              <a:t>dynamic</a:t>
            </a:r>
          </a:p>
        </p:txBody>
      </p:sp>
    </p:spTree>
    <p:extLst>
      <p:ext uri="{BB962C8B-B14F-4D97-AF65-F5344CB8AC3E}">
        <p14:creationId xmlns:p14="http://schemas.microsoft.com/office/powerpoint/2010/main" val="2467938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1050" y="1700213"/>
            <a:ext cx="183356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0938" y="3500438"/>
            <a:ext cx="19558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404813"/>
            <a:ext cx="19018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4525" y="2852738"/>
            <a:ext cx="1681163"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222070">
            <a:off x="5127625" y="2524125"/>
            <a:ext cx="1900238"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221357">
            <a:off x="6593681" y="2001044"/>
            <a:ext cx="1292225"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56609">
            <a:off x="5641975" y="3567113"/>
            <a:ext cx="129222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a:spLocks noGrp="1"/>
          </p:cNvSpPr>
          <p:nvPr>
            <p:ph type="title"/>
          </p:nvPr>
        </p:nvSpPr>
        <p:spPr>
          <a:xfrm>
            <a:off x="467544" y="4941763"/>
            <a:ext cx="4134676" cy="1583581"/>
          </a:xfrm>
        </p:spPr>
        <p:txBody>
          <a:bodyPr>
            <a:normAutofit/>
          </a:bodyPr>
          <a:lstStyle/>
          <a:p>
            <a:pPr algn="l"/>
            <a:r>
              <a:rPr lang="nl-NL" sz="3200" dirty="0" smtClean="0"/>
              <a:t>Design business with </a:t>
            </a:r>
            <a:r>
              <a:rPr lang="nl-NL" sz="3200" dirty="0" smtClean="0">
                <a:solidFill>
                  <a:srgbClr val="71A42C"/>
                </a:solidFill>
              </a:rPr>
              <a:t>value units</a:t>
            </a:r>
          </a:p>
        </p:txBody>
      </p:sp>
    </p:spTree>
    <p:extLst>
      <p:ext uri="{BB962C8B-B14F-4D97-AF65-F5344CB8AC3E}">
        <p14:creationId xmlns:p14="http://schemas.microsoft.com/office/powerpoint/2010/main" val="6249082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dirty="0" smtClean="0"/>
              <a:t>View #6: </a:t>
            </a:r>
            <a:r>
              <a:rPr lang="nl-NL" sz="4000" dirty="0" smtClean="0">
                <a:solidFill>
                  <a:srgbClr val="71A42C"/>
                </a:solidFill>
              </a:rPr>
              <a:t>Improve Everything</a:t>
            </a:r>
            <a:endParaRPr lang="nl-NL" sz="4000" dirty="0">
              <a:solidFill>
                <a:srgbClr val="71A42C"/>
              </a:solidFill>
            </a:endParaRPr>
          </a:p>
        </p:txBody>
      </p:sp>
      <p:sp>
        <p:nvSpPr>
          <p:cNvPr id="3" name="Content Placeholder 2"/>
          <p:cNvSpPr>
            <a:spLocks noGrp="1"/>
          </p:cNvSpPr>
          <p:nvPr>
            <p:ph idx="1"/>
          </p:nvPr>
        </p:nvSpPr>
        <p:spPr/>
        <p:txBody>
          <a:bodyPr/>
          <a:lstStyle/>
          <a:p>
            <a:pPr marL="0" indent="0">
              <a:buNone/>
            </a:pPr>
            <a:r>
              <a:rPr lang="en-US" dirty="0" smtClean="0"/>
              <a:t>People</a:t>
            </a:r>
            <a:r>
              <a:rPr lang="en-US" dirty="0"/>
              <a:t>, teams, and organizations need to improve continuously to defer failure for as long as </a:t>
            </a:r>
            <a:r>
              <a:rPr lang="en-US" dirty="0" smtClean="0"/>
              <a:t>possible.</a:t>
            </a:r>
            <a:endParaRPr lang="nl-NL"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240113"/>
            <a:ext cx="76200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392" y="3717032"/>
            <a:ext cx="8096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384798"/>
            <a:ext cx="4904209" cy="69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23358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9" y="1804988"/>
            <a:ext cx="6393425" cy="4360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el 1"/>
          <p:cNvSpPr txBox="1">
            <a:spLocks/>
          </p:cNvSpPr>
          <p:nvPr/>
        </p:nvSpPr>
        <p:spPr>
          <a:xfrm>
            <a:off x="611560" y="540072"/>
            <a:ext cx="8030126" cy="8727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solidFill>
                <a:latin typeface="Corbel" pitchFamily="34" charset="0"/>
                <a:ea typeface="+mj-ea"/>
                <a:cs typeface="+mj-cs"/>
              </a:defRPr>
            </a:lvl1pPr>
          </a:lstStyle>
          <a:p>
            <a:r>
              <a:rPr lang="nl-NL" sz="3200" dirty="0" smtClean="0"/>
              <a:t>Apply 3 three drivers of </a:t>
            </a:r>
            <a:r>
              <a:rPr lang="nl-NL" sz="3200" dirty="0" smtClean="0">
                <a:solidFill>
                  <a:srgbClr val="71A42C"/>
                </a:solidFill>
              </a:rPr>
              <a:t>improvement</a:t>
            </a:r>
            <a:endParaRPr lang="nl-NL" sz="3200" dirty="0">
              <a:solidFill>
                <a:srgbClr val="71A42C"/>
              </a:solidFill>
            </a:endParaRPr>
          </a:p>
        </p:txBody>
      </p:sp>
    </p:spTree>
    <p:extLst>
      <p:ext uri="{BB962C8B-B14F-4D97-AF65-F5344CB8AC3E}">
        <p14:creationId xmlns:p14="http://schemas.microsoft.com/office/powerpoint/2010/main" val="12483472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1844824"/>
            <a:ext cx="7795383" cy="207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el 1"/>
          <p:cNvSpPr txBox="1">
            <a:spLocks/>
          </p:cNvSpPr>
          <p:nvPr/>
        </p:nvSpPr>
        <p:spPr>
          <a:xfrm>
            <a:off x="750462" y="544376"/>
            <a:ext cx="8030126" cy="8727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solidFill>
                <a:latin typeface="Corbel" pitchFamily="34" charset="0"/>
                <a:ea typeface="+mj-ea"/>
                <a:cs typeface="+mj-cs"/>
              </a:defRPr>
            </a:lvl1pPr>
          </a:lstStyle>
          <a:p>
            <a:r>
              <a:rPr lang="nl-NL" sz="3600" dirty="0" smtClean="0"/>
              <a:t>Apply </a:t>
            </a:r>
            <a:r>
              <a:rPr lang="nl-NL" sz="3200" dirty="0" smtClean="0">
                <a:solidFill>
                  <a:srgbClr val="71A42C"/>
                </a:solidFill>
              </a:rPr>
              <a:t>nonlinear</a:t>
            </a:r>
            <a:r>
              <a:rPr lang="nl-NL" sz="3600" dirty="0" smtClean="0"/>
              <a:t> improvement</a:t>
            </a:r>
            <a:endParaRPr lang="nl-NL" sz="3600" dirty="0"/>
          </a:p>
        </p:txBody>
      </p:sp>
      <p:sp>
        <p:nvSpPr>
          <p:cNvPr id="4" name="Tijdelijke aanduiding voor inhoud 2"/>
          <p:cNvSpPr txBox="1">
            <a:spLocks/>
          </p:cNvSpPr>
          <p:nvPr/>
        </p:nvSpPr>
        <p:spPr>
          <a:xfrm>
            <a:off x="755576" y="4162190"/>
            <a:ext cx="3672408" cy="19311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1, 3, 5</a:t>
            </a:r>
          </a:p>
          <a:p>
            <a:pPr marL="0" indent="0">
              <a:buNone/>
            </a:pPr>
            <a:r>
              <a:rPr lang="en-US" sz="2800" b="1" dirty="0" smtClean="0"/>
              <a:t>Kaizen</a:t>
            </a:r>
          </a:p>
          <a:p>
            <a:pPr marL="0" indent="0">
              <a:buNone/>
            </a:pPr>
            <a:r>
              <a:rPr lang="en-US" sz="2800" dirty="0" smtClean="0"/>
              <a:t>Gradual improvement</a:t>
            </a:r>
          </a:p>
        </p:txBody>
      </p:sp>
      <p:sp>
        <p:nvSpPr>
          <p:cNvPr id="5" name="Tijdelijke aanduiding voor inhoud 2"/>
          <p:cNvSpPr txBox="1">
            <a:spLocks/>
          </p:cNvSpPr>
          <p:nvPr/>
        </p:nvSpPr>
        <p:spPr>
          <a:xfrm>
            <a:off x="4765525" y="4149079"/>
            <a:ext cx="3672408" cy="19311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5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2, 4</a:t>
            </a:r>
          </a:p>
          <a:p>
            <a:pPr marL="0" indent="0">
              <a:buNone/>
            </a:pPr>
            <a:r>
              <a:rPr lang="en-US" sz="2800" b="1" dirty="0" err="1" smtClean="0"/>
              <a:t>Kaikaku</a:t>
            </a:r>
            <a:endParaRPr lang="en-US" sz="2800" b="1" dirty="0" smtClean="0"/>
          </a:p>
          <a:p>
            <a:pPr marL="0" indent="0">
              <a:buNone/>
            </a:pPr>
            <a:r>
              <a:rPr lang="en-US" sz="2800" dirty="0" smtClean="0"/>
              <a:t>Radical improvement</a:t>
            </a:r>
          </a:p>
        </p:txBody>
      </p:sp>
    </p:spTree>
    <p:extLst>
      <p:ext uri="{BB962C8B-B14F-4D97-AF65-F5344CB8AC3E}">
        <p14:creationId xmlns:p14="http://schemas.microsoft.com/office/powerpoint/2010/main" val="32183308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835274"/>
            <a:ext cx="5318418" cy="4041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el 1"/>
          <p:cNvSpPr txBox="1">
            <a:spLocks/>
          </p:cNvSpPr>
          <p:nvPr/>
        </p:nvSpPr>
        <p:spPr>
          <a:xfrm>
            <a:off x="755576" y="396056"/>
            <a:ext cx="8030126" cy="8727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solidFill>
                <a:latin typeface="Corbel" pitchFamily="34" charset="0"/>
                <a:ea typeface="+mj-ea"/>
                <a:cs typeface="+mj-cs"/>
              </a:defRPr>
            </a:lvl1pPr>
          </a:lstStyle>
          <a:p>
            <a:r>
              <a:rPr lang="nl-NL" sz="3200" dirty="0" smtClean="0"/>
              <a:t>Prevent strong coupling of </a:t>
            </a:r>
            <a:r>
              <a:rPr lang="nl-NL" sz="3200" dirty="0" smtClean="0">
                <a:solidFill>
                  <a:srgbClr val="71A42C"/>
                </a:solidFill>
              </a:rPr>
              <a:t>practices</a:t>
            </a:r>
            <a:endParaRPr lang="nl-NL" sz="3200" dirty="0">
              <a:solidFill>
                <a:srgbClr val="71A42C"/>
              </a:solidFill>
            </a:endParaRPr>
          </a:p>
        </p:txBody>
      </p:sp>
    </p:spTree>
    <p:extLst>
      <p:ext uri="{BB962C8B-B14F-4D97-AF65-F5344CB8AC3E}">
        <p14:creationId xmlns:p14="http://schemas.microsoft.com/office/powerpoint/2010/main" val="40355327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Management 3.0 Model</a:t>
            </a:r>
            <a:endParaRPr lang="nl-NL" dirty="0"/>
          </a:p>
        </p:txBody>
      </p:sp>
      <p:pic>
        <p:nvPicPr>
          <p:cNvPr id="33794" nam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484784"/>
            <a:ext cx="5495021"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4437112"/>
            <a:ext cx="1384569" cy="1826609"/>
          </a:xfrm>
          <a:prstGeom prst="rect">
            <a:avLst/>
          </a:prstGeom>
        </p:spPr>
      </p:pic>
    </p:spTree>
    <p:extLst>
      <p:ext uri="{BB962C8B-B14F-4D97-AF65-F5344CB8AC3E}">
        <p14:creationId xmlns:p14="http://schemas.microsoft.com/office/powerpoint/2010/main" val="2723083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5576" y="476672"/>
            <a:ext cx="4608512" cy="1872208"/>
          </a:xfrm>
        </p:spPr>
        <p:txBody>
          <a:bodyPr>
            <a:normAutofit/>
          </a:bodyPr>
          <a:lstStyle/>
          <a:p>
            <a:pPr algn="l"/>
            <a:r>
              <a:rPr lang="nl-NL" sz="3600" dirty="0" smtClean="0"/>
              <a:t>OK, maybe that was all a bit </a:t>
            </a:r>
            <a:r>
              <a:rPr lang="nl-NL" sz="3600" dirty="0" smtClean="0">
                <a:solidFill>
                  <a:srgbClr val="71A42C"/>
                </a:solidFill>
              </a:rPr>
              <a:t>too much</a:t>
            </a:r>
            <a:r>
              <a:rPr lang="nl-NL" sz="3600" dirty="0" smtClean="0"/>
              <a:t>...</a:t>
            </a:r>
          </a:p>
        </p:txBody>
      </p:sp>
      <p:sp>
        <p:nvSpPr>
          <p:cNvPr id="3" name="Title 1"/>
          <p:cNvSpPr txBox="1">
            <a:spLocks/>
          </p:cNvSpPr>
          <p:nvPr/>
        </p:nvSpPr>
        <p:spPr>
          <a:xfrm>
            <a:off x="3851920" y="4365104"/>
            <a:ext cx="4392488" cy="187220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nl-NL" sz="3600" dirty="0" smtClean="0"/>
              <a:t>Just remember these 2 key </a:t>
            </a:r>
            <a:r>
              <a:rPr lang="nl-NL" sz="3600" dirty="0" smtClean="0">
                <a:solidFill>
                  <a:srgbClr val="71A42C"/>
                </a:solidFill>
              </a:rPr>
              <a:t>takeways</a:t>
            </a:r>
            <a:r>
              <a:rPr lang="nl-NL" sz="3600" dirty="0" smtClean="0"/>
              <a:t>...</a:t>
            </a:r>
          </a:p>
        </p:txBody>
      </p:sp>
    </p:spTree>
    <p:extLst>
      <p:ext uri="{BB962C8B-B14F-4D97-AF65-F5344CB8AC3E}">
        <p14:creationId xmlns:p14="http://schemas.microsoft.com/office/powerpoint/2010/main" val="34414965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5085184"/>
            <a:ext cx="7560840" cy="1077218"/>
          </a:xfrm>
          <a:prstGeom prst="rect">
            <a:avLst/>
          </a:prstGeom>
          <a:noFill/>
        </p:spPr>
        <p:txBody>
          <a:bodyPr wrap="square" rtlCol="0">
            <a:spAutoFit/>
          </a:bodyPr>
          <a:lstStyle/>
          <a:p>
            <a:r>
              <a:rPr lang="en-US" sz="3200" dirty="0">
                <a:solidFill>
                  <a:schemeClr val="bg2">
                    <a:lumMod val="25000"/>
                  </a:schemeClr>
                </a:solidFill>
              </a:rPr>
              <a:t>A software team is a </a:t>
            </a:r>
            <a:r>
              <a:rPr lang="en-US" sz="3200" dirty="0" smtClean="0">
                <a:solidFill>
                  <a:srgbClr val="71A42C"/>
                </a:solidFill>
              </a:rPr>
              <a:t>self-organizing system</a:t>
            </a:r>
          </a:p>
          <a:p>
            <a:r>
              <a:rPr lang="en-US" sz="3200" dirty="0" smtClean="0">
                <a:solidFill>
                  <a:schemeClr val="bg2">
                    <a:lumMod val="25000"/>
                  </a:schemeClr>
                </a:solidFill>
              </a:rPr>
              <a:t>Support it, don’t obstruct it</a:t>
            </a:r>
            <a:endParaRPr lang="nl-NL" sz="3200" dirty="0">
              <a:solidFill>
                <a:schemeClr val="bg2">
                  <a:lumMod val="2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735408"/>
            <a:ext cx="6048888" cy="3629696"/>
          </a:xfrm>
          <a:prstGeom prst="rect">
            <a:avLst/>
          </a:prstGeom>
        </p:spPr>
      </p:pic>
    </p:spTree>
    <p:extLst>
      <p:ext uri="{BB962C8B-B14F-4D97-AF65-F5344CB8AC3E}">
        <p14:creationId xmlns:p14="http://schemas.microsoft.com/office/powerpoint/2010/main" val="2529518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a:xfrm>
            <a:off x="4787900" y="1484313"/>
            <a:ext cx="3744913" cy="4465637"/>
          </a:xfrm>
        </p:spPr>
        <p:txBody>
          <a:bodyPr/>
          <a:lstStyle/>
          <a:p>
            <a:pPr marL="534988" indent="-534988">
              <a:buFont typeface="Arial" charset="0"/>
              <a:buNone/>
            </a:pPr>
            <a:r>
              <a:rPr lang="nl-NL" sz="3200" dirty="0" smtClean="0"/>
              <a:t>1.	</a:t>
            </a:r>
            <a:r>
              <a:rPr lang="nl-NL" sz="3200" dirty="0" smtClean="0">
                <a:solidFill>
                  <a:srgbClr val="71A42C"/>
                </a:solidFill>
              </a:rPr>
              <a:t>Value</a:t>
            </a:r>
          </a:p>
          <a:p>
            <a:pPr marL="534988" indent="-534988">
              <a:buFont typeface="Arial" charset="0"/>
              <a:buNone/>
            </a:pPr>
            <a:r>
              <a:rPr lang="nl-NL" sz="3200" dirty="0" smtClean="0"/>
              <a:t>2.	</a:t>
            </a:r>
            <a:r>
              <a:rPr lang="nl-NL" sz="3200" dirty="0" smtClean="0">
                <a:solidFill>
                  <a:srgbClr val="71A42C"/>
                </a:solidFill>
              </a:rPr>
              <a:t>People</a:t>
            </a:r>
          </a:p>
          <a:p>
            <a:pPr marL="534988" indent="-534988">
              <a:buFont typeface="Arial" charset="0"/>
              <a:buNone/>
            </a:pPr>
            <a:r>
              <a:rPr lang="nl-NL" sz="3200" dirty="0" smtClean="0"/>
              <a:t>3.	</a:t>
            </a:r>
            <a:r>
              <a:rPr lang="nl-NL" sz="3200" dirty="0" smtClean="0">
                <a:solidFill>
                  <a:srgbClr val="71A42C"/>
                </a:solidFill>
              </a:rPr>
              <a:t>Functionality</a:t>
            </a:r>
          </a:p>
          <a:p>
            <a:pPr marL="534988" indent="-534988">
              <a:buFont typeface="Arial" charset="0"/>
              <a:buNone/>
            </a:pPr>
            <a:r>
              <a:rPr lang="nl-NL" sz="3200" dirty="0" smtClean="0"/>
              <a:t>4.	</a:t>
            </a:r>
            <a:r>
              <a:rPr lang="nl-NL" sz="3200" dirty="0" smtClean="0">
                <a:solidFill>
                  <a:srgbClr val="71A42C"/>
                </a:solidFill>
              </a:rPr>
              <a:t>Quality</a:t>
            </a:r>
          </a:p>
          <a:p>
            <a:pPr marL="534988" indent="-534988">
              <a:buFont typeface="Arial" charset="0"/>
              <a:buNone/>
            </a:pPr>
            <a:r>
              <a:rPr lang="nl-NL" sz="3200" dirty="0" smtClean="0"/>
              <a:t>5.	</a:t>
            </a:r>
            <a:r>
              <a:rPr lang="nl-NL" sz="3200" dirty="0" smtClean="0">
                <a:solidFill>
                  <a:srgbClr val="71A42C"/>
                </a:solidFill>
              </a:rPr>
              <a:t>Tools</a:t>
            </a:r>
          </a:p>
          <a:p>
            <a:pPr marL="534988" indent="-534988">
              <a:buFont typeface="Arial" charset="0"/>
              <a:buNone/>
            </a:pPr>
            <a:r>
              <a:rPr lang="nl-NL" sz="3200" dirty="0" smtClean="0"/>
              <a:t>6.	</a:t>
            </a:r>
            <a:r>
              <a:rPr lang="nl-NL" sz="3200" dirty="0" smtClean="0">
                <a:solidFill>
                  <a:srgbClr val="71A42C"/>
                </a:solidFill>
              </a:rPr>
              <a:t>Time</a:t>
            </a:r>
          </a:p>
          <a:p>
            <a:pPr marL="534988" indent="-534988">
              <a:buFont typeface="Arial" charset="0"/>
              <a:buNone/>
            </a:pPr>
            <a:r>
              <a:rPr lang="nl-NL" sz="3200" dirty="0" smtClean="0"/>
              <a:t>7.	</a:t>
            </a:r>
            <a:r>
              <a:rPr lang="nl-NL" sz="3200" dirty="0" smtClean="0">
                <a:solidFill>
                  <a:srgbClr val="71A42C"/>
                </a:solidFill>
              </a:rPr>
              <a:t>Process</a:t>
            </a:r>
          </a:p>
        </p:txBody>
      </p:sp>
      <p:sp>
        <p:nvSpPr>
          <p:cNvPr id="27651" name="Content Placeholder 2"/>
          <p:cNvSpPr txBox="1">
            <a:spLocks/>
          </p:cNvSpPr>
          <p:nvPr/>
        </p:nvSpPr>
        <p:spPr bwMode="auto">
          <a:xfrm>
            <a:off x="468313" y="1484313"/>
            <a:ext cx="36718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nl-NL" sz="3600" dirty="0">
                <a:solidFill>
                  <a:srgbClr val="000000"/>
                </a:solidFill>
                <a:latin typeface="Corbel" pitchFamily="34" charset="0"/>
              </a:rPr>
              <a:t>And we get</a:t>
            </a:r>
            <a:r>
              <a:rPr lang="nl-NL" sz="3600" dirty="0" smtClean="0">
                <a:solidFill>
                  <a:srgbClr val="000000"/>
                </a:solidFill>
                <a:latin typeface="Corbel" pitchFamily="34" charset="0"/>
              </a:rPr>
              <a:t>...</a:t>
            </a:r>
          </a:p>
          <a:p>
            <a:pPr>
              <a:spcBef>
                <a:spcPct val="20000"/>
              </a:spcBef>
              <a:buFont typeface="Arial" charset="0"/>
              <a:buNone/>
            </a:pPr>
            <a:r>
              <a:rPr lang="nl-NL" sz="3600" dirty="0" smtClean="0">
                <a:solidFill>
                  <a:srgbClr val="000000"/>
                </a:solidFill>
                <a:latin typeface="Corbel" pitchFamily="34" charset="0"/>
              </a:rPr>
              <a:t>the </a:t>
            </a:r>
            <a:r>
              <a:rPr lang="nl-NL" sz="3600" dirty="0">
                <a:solidFill>
                  <a:srgbClr val="71A42C"/>
                </a:solidFill>
                <a:latin typeface="Corbel" pitchFamily="34" charset="0"/>
              </a:rPr>
              <a:t>7 dimensions </a:t>
            </a:r>
            <a:r>
              <a:rPr lang="nl-NL" sz="3600" dirty="0">
                <a:solidFill>
                  <a:srgbClr val="000000"/>
                </a:solidFill>
                <a:latin typeface="Corbel" pitchFamily="34" charset="0"/>
              </a:rPr>
              <a:t>of software projects</a:t>
            </a:r>
          </a:p>
        </p:txBody>
      </p:sp>
    </p:spTree>
    <p:extLst>
      <p:ext uri="{BB962C8B-B14F-4D97-AF65-F5344CB8AC3E}">
        <p14:creationId xmlns:p14="http://schemas.microsoft.com/office/powerpoint/2010/main" val="34896332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3935958"/>
            <a:ext cx="6840759" cy="1077218"/>
          </a:xfrm>
          <a:prstGeom prst="rect">
            <a:avLst/>
          </a:prstGeom>
          <a:noFill/>
        </p:spPr>
        <p:txBody>
          <a:bodyPr wrap="square" rtlCol="0">
            <a:spAutoFit/>
          </a:bodyPr>
          <a:lstStyle/>
          <a:p>
            <a:r>
              <a:rPr lang="en-US" sz="3200" dirty="0" smtClean="0">
                <a:solidFill>
                  <a:schemeClr val="bg2">
                    <a:lumMod val="25000"/>
                  </a:schemeClr>
                </a:solidFill>
              </a:rPr>
              <a:t>Agile managers </a:t>
            </a:r>
            <a:r>
              <a:rPr lang="en-US" sz="3200" dirty="0">
                <a:solidFill>
                  <a:schemeClr val="bg2">
                    <a:lumMod val="25000"/>
                  </a:schemeClr>
                </a:solidFill>
              </a:rPr>
              <a:t>work the </a:t>
            </a:r>
            <a:r>
              <a:rPr lang="en-US" sz="3200" dirty="0" smtClean="0">
                <a:solidFill>
                  <a:srgbClr val="71A42C"/>
                </a:solidFill>
              </a:rPr>
              <a:t>system</a:t>
            </a:r>
            <a:r>
              <a:rPr lang="en-US" sz="3200" dirty="0">
                <a:solidFill>
                  <a:schemeClr val="bg2">
                    <a:lumMod val="25000"/>
                  </a:schemeClr>
                </a:solidFill>
              </a:rPr>
              <a:t> </a:t>
            </a:r>
            <a:r>
              <a:rPr lang="en-US" sz="3200" i="1" dirty="0" smtClean="0">
                <a:solidFill>
                  <a:schemeClr val="bg2">
                    <a:lumMod val="25000"/>
                  </a:schemeClr>
                </a:solidFill>
              </a:rPr>
              <a:t>around</a:t>
            </a:r>
            <a:r>
              <a:rPr lang="en-US" sz="3200" dirty="0" smtClean="0">
                <a:solidFill>
                  <a:schemeClr val="bg2">
                    <a:lumMod val="25000"/>
                  </a:schemeClr>
                </a:solidFill>
              </a:rPr>
              <a:t> the team, not </a:t>
            </a:r>
            <a:r>
              <a:rPr lang="en-US" sz="3200" dirty="0">
                <a:solidFill>
                  <a:schemeClr val="bg2">
                    <a:lumMod val="25000"/>
                  </a:schemeClr>
                </a:solidFill>
              </a:rPr>
              <a:t>the </a:t>
            </a:r>
            <a:r>
              <a:rPr lang="en-US" sz="3200" dirty="0" smtClean="0">
                <a:solidFill>
                  <a:schemeClr val="bg2">
                    <a:lumMod val="25000"/>
                  </a:schemeClr>
                </a:solidFill>
              </a:rPr>
              <a:t>people </a:t>
            </a:r>
            <a:r>
              <a:rPr lang="en-US" sz="3200" i="1" dirty="0" smtClean="0">
                <a:solidFill>
                  <a:schemeClr val="bg2">
                    <a:lumMod val="25000"/>
                  </a:schemeClr>
                </a:solidFill>
              </a:rPr>
              <a:t>in</a:t>
            </a:r>
            <a:r>
              <a:rPr lang="en-US" sz="3200" dirty="0" smtClean="0">
                <a:solidFill>
                  <a:schemeClr val="bg2">
                    <a:lumMod val="25000"/>
                  </a:schemeClr>
                </a:solidFill>
              </a:rPr>
              <a:t> the team</a:t>
            </a:r>
            <a:endParaRPr lang="nl-NL" sz="3200" dirty="0">
              <a:solidFill>
                <a:schemeClr val="bg2">
                  <a:lumMod val="2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16" y="1628800"/>
            <a:ext cx="2377338" cy="1800200"/>
          </a:xfrm>
          <a:prstGeom prst="rect">
            <a:avLst/>
          </a:prstGeom>
        </p:spPr>
      </p:pic>
    </p:spTree>
    <p:extLst>
      <p:ext uri="{BB962C8B-B14F-4D97-AF65-F5344CB8AC3E}">
        <p14:creationId xmlns:p14="http://schemas.microsoft.com/office/powerpoint/2010/main" val="39932629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Text Box 5"/>
          <p:cNvSpPr txBox="1">
            <a:spLocks noChangeArrowheads="1"/>
          </p:cNvSpPr>
          <p:nvPr/>
        </p:nvSpPr>
        <p:spPr bwMode="auto">
          <a:xfrm>
            <a:off x="2699792" y="1748725"/>
            <a:ext cx="4841390" cy="646331"/>
          </a:xfrm>
          <a:prstGeom prst="rect">
            <a:avLst/>
          </a:prstGeom>
          <a:noFill/>
          <a:ln w="9525">
            <a:noFill/>
            <a:miter lim="800000"/>
            <a:headEnd/>
            <a:tailEnd/>
          </a:ln>
          <a:effectLst/>
        </p:spPr>
        <p:txBody>
          <a:bodyPr wrap="none">
            <a:spAutoFit/>
          </a:bodyPr>
          <a:lstStyle/>
          <a:p>
            <a:r>
              <a:rPr lang="nl-NL" sz="3600" dirty="0">
                <a:latin typeface="Corbel" pitchFamily="34" charset="0"/>
                <a:hlinkClick r:id="rId2"/>
              </a:rPr>
              <a:t>@</a:t>
            </a:r>
            <a:r>
              <a:rPr lang="nl-NL" sz="3600" dirty="0" smtClean="0">
                <a:latin typeface="Corbel" pitchFamily="34" charset="0"/>
                <a:hlinkClick r:id="rId2"/>
              </a:rPr>
              <a:t>jurgenappelo</a:t>
            </a:r>
            <a:r>
              <a:rPr lang="nl-NL" sz="3600" dirty="0" smtClean="0">
                <a:latin typeface="Corbel" pitchFamily="34" charset="0"/>
              </a:rPr>
              <a:t> (twitter)</a:t>
            </a:r>
            <a:endParaRPr lang="en-US" sz="3600" dirty="0">
              <a:latin typeface="Corbel" pitchFamily="34" charset="0"/>
            </a:endParaRPr>
          </a:p>
        </p:txBody>
      </p:sp>
      <p:pic>
        <p:nvPicPr>
          <p:cNvPr id="2" name="Picture 1"/>
          <p:cNvPicPr>
            <a:picLocks noChangeAspect="1"/>
          </p:cNvPicPr>
          <p:nvPr/>
        </p:nvPicPr>
        <p:blipFill>
          <a:blip r:embed="rId3" cstate="print"/>
          <a:stretch>
            <a:fillRect/>
          </a:stretch>
        </p:blipFill>
        <p:spPr>
          <a:xfrm>
            <a:off x="971600" y="1482533"/>
            <a:ext cx="1368152" cy="1154379"/>
          </a:xfrm>
          <a:prstGeom prst="rect">
            <a:avLst/>
          </a:prstGeom>
        </p:spPr>
      </p:pic>
      <p:pic>
        <p:nvPicPr>
          <p:cNvPr id="3" name="Picture 2"/>
          <p:cNvPicPr>
            <a:picLocks noChangeAspect="1"/>
          </p:cNvPicPr>
          <p:nvPr/>
        </p:nvPicPr>
        <p:blipFill>
          <a:blip r:embed="rId4" cstate="print"/>
          <a:stretch>
            <a:fillRect/>
          </a:stretch>
        </p:blipFill>
        <p:spPr>
          <a:xfrm>
            <a:off x="971600" y="249397"/>
            <a:ext cx="1378819" cy="1163379"/>
          </a:xfrm>
          <a:prstGeom prst="rect">
            <a:avLst/>
          </a:prstGeom>
        </p:spPr>
      </p:pic>
      <p:sp>
        <p:nvSpPr>
          <p:cNvPr id="5" name="Text Box 5"/>
          <p:cNvSpPr txBox="1">
            <a:spLocks noChangeArrowheads="1"/>
          </p:cNvSpPr>
          <p:nvPr/>
        </p:nvSpPr>
        <p:spPr bwMode="auto">
          <a:xfrm>
            <a:off x="2699792" y="465421"/>
            <a:ext cx="5505033" cy="646331"/>
          </a:xfrm>
          <a:prstGeom prst="rect">
            <a:avLst/>
          </a:prstGeom>
          <a:noFill/>
          <a:ln w="9525">
            <a:noFill/>
            <a:miter lim="800000"/>
            <a:headEnd/>
            <a:tailEnd/>
          </a:ln>
          <a:effectLst/>
        </p:spPr>
        <p:txBody>
          <a:bodyPr wrap="none">
            <a:spAutoFit/>
          </a:bodyPr>
          <a:lstStyle/>
          <a:p>
            <a:r>
              <a:rPr lang="nl-NL" sz="3600" dirty="0" smtClean="0">
                <a:latin typeface="Corbel" pitchFamily="34" charset="0"/>
                <a:hlinkClick r:id="rId5"/>
              </a:rPr>
              <a:t>slideshare.net/jurgenappelo</a:t>
            </a:r>
            <a:endParaRPr lang="en-US" sz="3600" dirty="0">
              <a:latin typeface="Corbel" pitchFamily="34" charset="0"/>
            </a:endParaRPr>
          </a:p>
        </p:txBody>
      </p:sp>
      <p:sp>
        <p:nvSpPr>
          <p:cNvPr id="9" name="Text Box 5"/>
          <p:cNvSpPr txBox="1">
            <a:spLocks noChangeArrowheads="1"/>
          </p:cNvSpPr>
          <p:nvPr/>
        </p:nvSpPr>
        <p:spPr bwMode="auto">
          <a:xfrm>
            <a:off x="2699792" y="4315333"/>
            <a:ext cx="5616624" cy="646331"/>
          </a:xfrm>
          <a:prstGeom prst="rect">
            <a:avLst/>
          </a:prstGeom>
          <a:noFill/>
          <a:ln w="9525">
            <a:noFill/>
            <a:miter lim="800000"/>
            <a:headEnd/>
            <a:tailEnd/>
          </a:ln>
          <a:effectLst/>
        </p:spPr>
        <p:txBody>
          <a:bodyPr wrap="square">
            <a:spAutoFit/>
          </a:bodyPr>
          <a:lstStyle/>
          <a:p>
            <a:r>
              <a:rPr lang="nl-NL" sz="3600" dirty="0" smtClean="0">
                <a:latin typeface="Corbel" pitchFamily="34" charset="0"/>
                <a:hlinkClick r:id="rId6"/>
              </a:rPr>
              <a:t>jurgenappelo.com</a:t>
            </a:r>
            <a:r>
              <a:rPr lang="nl-NL" sz="3600" dirty="0" smtClean="0">
                <a:latin typeface="Corbel" pitchFamily="34" charset="0"/>
              </a:rPr>
              <a:t> (site)</a:t>
            </a:r>
            <a:endParaRPr lang="en-US" sz="3600" dirty="0">
              <a:latin typeface="Corbel" pitchFamily="34" charset="0"/>
            </a:endParaRPr>
          </a:p>
        </p:txBody>
      </p:sp>
      <p:pic>
        <p:nvPicPr>
          <p:cNvPr id="8" name="Picture 7"/>
          <p:cNvPicPr>
            <a:picLocks noChangeAspect="1"/>
          </p:cNvPicPr>
          <p:nvPr/>
        </p:nvPicPr>
        <p:blipFill>
          <a:blip r:embed="rId7" cstate="print"/>
          <a:stretch>
            <a:fillRect/>
          </a:stretch>
        </p:blipFill>
        <p:spPr>
          <a:xfrm>
            <a:off x="971600" y="2697669"/>
            <a:ext cx="1378819" cy="1163379"/>
          </a:xfrm>
          <a:prstGeom prst="rect">
            <a:avLst/>
          </a:prstGeom>
        </p:spPr>
      </p:pic>
      <p:sp>
        <p:nvSpPr>
          <p:cNvPr id="11" name="Text Box 5"/>
          <p:cNvSpPr txBox="1">
            <a:spLocks noChangeArrowheads="1"/>
          </p:cNvSpPr>
          <p:nvPr/>
        </p:nvSpPr>
        <p:spPr bwMode="auto">
          <a:xfrm>
            <a:off x="2699792" y="3032029"/>
            <a:ext cx="2855269" cy="646331"/>
          </a:xfrm>
          <a:prstGeom prst="rect">
            <a:avLst/>
          </a:prstGeom>
          <a:noFill/>
          <a:ln w="9525">
            <a:noFill/>
            <a:miter lim="800000"/>
            <a:headEnd/>
            <a:tailEnd/>
          </a:ln>
          <a:effectLst/>
        </p:spPr>
        <p:txBody>
          <a:bodyPr wrap="none">
            <a:spAutoFit/>
          </a:bodyPr>
          <a:lstStyle/>
          <a:p>
            <a:r>
              <a:rPr lang="nl-NL" sz="3600" dirty="0" smtClean="0">
                <a:latin typeface="Corbel" pitchFamily="34" charset="0"/>
                <a:hlinkClick r:id="rId8"/>
              </a:rPr>
              <a:t>noop.nl</a:t>
            </a:r>
            <a:r>
              <a:rPr lang="nl-NL" sz="3600" dirty="0" smtClean="0">
                <a:latin typeface="Corbel" pitchFamily="34" charset="0"/>
              </a:rPr>
              <a:t> (blog)</a:t>
            </a:r>
            <a:endParaRPr lang="en-US" sz="3600" dirty="0">
              <a:latin typeface="Corbel" pitchFamily="34" charset="0"/>
            </a:endParaRPr>
          </a:p>
        </p:txBody>
      </p:sp>
      <p:pic>
        <p:nvPicPr>
          <p:cNvPr id="1030" name="Picture 6" descr="http://www.jurgenappelo.com/storage/layout/_MXK4120-200.jpg?__SQUARESPACE_CACHEVERSION=12859422801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102" y="3954875"/>
            <a:ext cx="1202317" cy="12023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jurgenappelo.com/storage/layout/layout-m30-cover.png?__SQUARESPACE_CACHEVERSION=12859460173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5882" y="5246250"/>
            <a:ext cx="1086756" cy="135110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5"/>
          <p:cNvSpPr txBox="1">
            <a:spLocks noChangeArrowheads="1"/>
          </p:cNvSpPr>
          <p:nvPr/>
        </p:nvSpPr>
        <p:spPr bwMode="auto">
          <a:xfrm>
            <a:off x="2699792" y="5598635"/>
            <a:ext cx="5616624" cy="646331"/>
          </a:xfrm>
          <a:prstGeom prst="rect">
            <a:avLst/>
          </a:prstGeom>
          <a:noFill/>
          <a:ln w="9525">
            <a:noFill/>
            <a:miter lim="800000"/>
            <a:headEnd/>
            <a:tailEnd/>
          </a:ln>
          <a:effectLst/>
        </p:spPr>
        <p:txBody>
          <a:bodyPr wrap="square">
            <a:spAutoFit/>
          </a:bodyPr>
          <a:lstStyle/>
          <a:p>
            <a:r>
              <a:rPr lang="nl-NL" sz="3600" dirty="0" smtClean="0">
                <a:latin typeface="Corbel" pitchFamily="34" charset="0"/>
                <a:hlinkClick r:id="rId11"/>
              </a:rPr>
              <a:t>management30.com</a:t>
            </a:r>
            <a:r>
              <a:rPr lang="nl-NL" sz="3600" dirty="0" smtClean="0">
                <a:latin typeface="Corbel" pitchFamily="34" charset="0"/>
              </a:rPr>
              <a:t> (book)</a:t>
            </a:r>
            <a:endParaRPr lang="en-US" sz="3600" dirty="0">
              <a:latin typeface="Corbel" pitchFamily="34" charset="0"/>
            </a:endParaRPr>
          </a:p>
        </p:txBody>
      </p:sp>
    </p:spTree>
    <p:extLst>
      <p:ext uri="{BB962C8B-B14F-4D97-AF65-F5344CB8AC3E}">
        <p14:creationId xmlns:p14="http://schemas.microsoft.com/office/powerpoint/2010/main" val="16611890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a:stretch>
            <a:fillRect/>
          </a:stretch>
        </p:blipFill>
        <p:spPr bwMode="auto">
          <a:xfrm>
            <a:off x="7092950" y="5945188"/>
            <a:ext cx="1439863" cy="508000"/>
          </a:xfrm>
          <a:prstGeom prst="rect">
            <a:avLst/>
          </a:prstGeom>
          <a:noFill/>
          <a:ln w="9525">
            <a:noFill/>
            <a:miter lim="800000"/>
            <a:headEnd/>
            <a:tailEnd/>
          </a:ln>
          <a:effectLst/>
        </p:spPr>
      </p:pic>
      <p:pic>
        <p:nvPicPr>
          <p:cNvPr id="97283" name="Picture 3"/>
          <p:cNvPicPr>
            <a:picLocks noChangeAspect="1" noChangeArrowheads="1"/>
          </p:cNvPicPr>
          <p:nvPr/>
        </p:nvPicPr>
        <p:blipFill>
          <a:blip r:embed="rId4" cstate="print"/>
          <a:srcRect/>
          <a:stretch>
            <a:fillRect/>
          </a:stretch>
        </p:blipFill>
        <p:spPr bwMode="auto">
          <a:xfrm>
            <a:off x="1187450" y="1825625"/>
            <a:ext cx="6842125" cy="4051300"/>
          </a:xfrm>
          <a:prstGeom prst="rect">
            <a:avLst/>
          </a:prstGeom>
          <a:noFill/>
          <a:ln w="9525">
            <a:noFill/>
            <a:miter lim="800000"/>
            <a:headEnd/>
            <a:tailEnd/>
          </a:ln>
          <a:effectLst/>
        </p:spPr>
      </p:pic>
      <p:sp>
        <p:nvSpPr>
          <p:cNvPr id="97284" name="Text Box 4"/>
          <p:cNvSpPr txBox="1">
            <a:spLocks noChangeArrowheads="1"/>
          </p:cNvSpPr>
          <p:nvPr/>
        </p:nvSpPr>
        <p:spPr bwMode="auto">
          <a:xfrm>
            <a:off x="1176338" y="6042025"/>
            <a:ext cx="5181600" cy="336550"/>
          </a:xfrm>
          <a:prstGeom prst="rect">
            <a:avLst/>
          </a:prstGeom>
          <a:noFill/>
          <a:ln w="9525">
            <a:noFill/>
            <a:miter lim="800000"/>
            <a:headEnd/>
            <a:tailEnd/>
          </a:ln>
          <a:effectLst/>
        </p:spPr>
        <p:txBody>
          <a:bodyPr wrap="none">
            <a:spAutoFit/>
          </a:bodyPr>
          <a:lstStyle/>
          <a:p>
            <a:r>
              <a:rPr lang="en-US" sz="1600">
                <a:latin typeface="Verdana" pitchFamily="34" charset="0"/>
                <a:hlinkClick r:id="rId5"/>
              </a:rPr>
              <a:t>http://creativecommons.org/licenses/by-nd/3.0/</a:t>
            </a:r>
            <a:endParaRPr lang="en-US" sz="1600">
              <a:latin typeface="Verdana" pitchFamily="34" charset="0"/>
            </a:endParaRPr>
          </a:p>
        </p:txBody>
      </p:sp>
      <p:sp>
        <p:nvSpPr>
          <p:cNvPr id="97285" name="Rectangle 5"/>
          <p:cNvSpPr>
            <a:spLocks noGrp="1" noChangeArrowheads="1"/>
          </p:cNvSpPr>
          <p:nvPr>
            <p:ph type="body" idx="1"/>
          </p:nvPr>
        </p:nvSpPr>
        <p:spPr>
          <a:xfrm>
            <a:off x="1116013" y="260350"/>
            <a:ext cx="7354887" cy="1439863"/>
          </a:xfrm>
          <a:noFill/>
          <a:ln/>
        </p:spPr>
        <p:txBody>
          <a:bodyPr>
            <a:noAutofit/>
          </a:bodyPr>
          <a:lstStyle/>
          <a:p>
            <a:pPr marL="0" indent="0">
              <a:spcBef>
                <a:spcPct val="25000"/>
              </a:spcBef>
              <a:buFont typeface="Wingdings" pitchFamily="2" charset="2"/>
              <a:buNone/>
            </a:pPr>
            <a:r>
              <a:rPr lang="en-US" sz="1700" dirty="0"/>
              <a:t>This presentation was inspired by the works of many people, </a:t>
            </a:r>
            <a:r>
              <a:rPr lang="en-US" sz="1700" dirty="0" smtClean="0"/>
              <a:t>and I </a:t>
            </a:r>
            <a:r>
              <a:rPr lang="en-US" sz="1700" dirty="0"/>
              <a:t>cannot possibly list them all. Though I did my very best to attribute all authors of texts and images, and to recognize any copyrights, if you think that anything in this presentation should be changed, added or removed, please contact me at </a:t>
            </a:r>
            <a:r>
              <a:rPr lang="en-US" sz="1700" dirty="0">
                <a:hlinkClick r:id="rId6"/>
              </a:rPr>
              <a:t>jurgen@noop.nl</a:t>
            </a:r>
            <a:r>
              <a:rPr lang="en-US" sz="1700" dirty="0"/>
              <a:t>.</a:t>
            </a:r>
          </a:p>
        </p:txBody>
      </p:sp>
    </p:spTree>
    <p:extLst>
      <p:ext uri="{BB962C8B-B14F-4D97-AF65-F5344CB8AC3E}">
        <p14:creationId xmlns:p14="http://schemas.microsoft.com/office/powerpoint/2010/main" val="416652175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71600" y="836712"/>
            <a:ext cx="3816424" cy="1872208"/>
          </a:xfrm>
        </p:spPr>
        <p:txBody>
          <a:bodyPr>
            <a:normAutofit/>
          </a:bodyPr>
          <a:lstStyle/>
          <a:p>
            <a:pPr algn="l"/>
            <a:r>
              <a:rPr lang="nl-NL" sz="3600" dirty="0" smtClean="0"/>
              <a:t>So, what does it mean to be </a:t>
            </a:r>
            <a:r>
              <a:rPr lang="nl-NL" sz="3600" dirty="0" smtClean="0">
                <a:solidFill>
                  <a:srgbClr val="71A42C"/>
                </a:solidFill>
              </a:rPr>
              <a:t>Agile</a:t>
            </a:r>
            <a:r>
              <a:rPr lang="nl-NL" sz="3600" dirty="0" smtClean="0"/>
              <a:t>?</a:t>
            </a:r>
          </a:p>
        </p:txBody>
      </p:sp>
    </p:spTree>
    <p:extLst>
      <p:ext uri="{BB962C8B-B14F-4D97-AF65-F5344CB8AC3E}">
        <p14:creationId xmlns:p14="http://schemas.microsoft.com/office/powerpoint/2010/main" val="1192832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NL" dirty="0" smtClean="0"/>
              <a:t>Value</a:t>
            </a:r>
            <a:endParaRPr lang="nl-NL" dirty="0"/>
          </a:p>
        </p:txBody>
      </p:sp>
      <p:sp>
        <p:nvSpPr>
          <p:cNvPr id="3" name="TextBox 2"/>
          <p:cNvSpPr txBox="1"/>
          <p:nvPr/>
        </p:nvSpPr>
        <p:spPr>
          <a:xfrm>
            <a:off x="4530932" y="1454318"/>
            <a:ext cx="4097597" cy="707886"/>
          </a:xfrm>
          <a:prstGeom prst="rect">
            <a:avLst/>
          </a:prstGeom>
          <a:noFill/>
        </p:spPr>
        <p:txBody>
          <a:bodyPr wrap="none" rtlCol="0">
            <a:spAutoFit/>
          </a:bodyPr>
          <a:lstStyle/>
          <a:p>
            <a:r>
              <a:rPr lang="nl-NL" sz="4000" dirty="0" smtClean="0">
                <a:solidFill>
                  <a:srgbClr val="71A42C"/>
                </a:solidFill>
              </a:rPr>
              <a:t>embracing change</a:t>
            </a:r>
            <a:endParaRPr lang="nl-NL" sz="4000" dirty="0">
              <a:solidFill>
                <a:srgbClr val="71A42C"/>
              </a:solidFill>
            </a:endParaRPr>
          </a:p>
        </p:txBody>
      </p:sp>
      <p:sp>
        <p:nvSpPr>
          <p:cNvPr id="4" name="TextBox 3"/>
          <p:cNvSpPr txBox="1"/>
          <p:nvPr/>
        </p:nvSpPr>
        <p:spPr>
          <a:xfrm>
            <a:off x="1547664" y="4119463"/>
            <a:ext cx="1354858" cy="461665"/>
          </a:xfrm>
          <a:prstGeom prst="rect">
            <a:avLst/>
          </a:prstGeom>
          <a:noFill/>
        </p:spPr>
        <p:txBody>
          <a:bodyPr wrap="none" rtlCol="0">
            <a:spAutoFit/>
          </a:bodyPr>
          <a:lstStyle/>
          <a:p>
            <a:r>
              <a:rPr lang="nl-NL" sz="2400" dirty="0" smtClean="0">
                <a:solidFill>
                  <a:srgbClr val="71A42C"/>
                </a:solidFill>
              </a:rPr>
              <a:t>feedback</a:t>
            </a:r>
            <a:endParaRPr lang="nl-NL" sz="2400" dirty="0">
              <a:solidFill>
                <a:srgbClr val="71A42C"/>
              </a:solidFill>
            </a:endParaRPr>
          </a:p>
        </p:txBody>
      </p:sp>
      <p:sp>
        <p:nvSpPr>
          <p:cNvPr id="5" name="TextBox 4"/>
          <p:cNvSpPr txBox="1"/>
          <p:nvPr/>
        </p:nvSpPr>
        <p:spPr>
          <a:xfrm>
            <a:off x="4644008" y="4581128"/>
            <a:ext cx="3068469" cy="584775"/>
          </a:xfrm>
          <a:prstGeom prst="rect">
            <a:avLst/>
          </a:prstGeom>
          <a:noFill/>
        </p:spPr>
        <p:txBody>
          <a:bodyPr wrap="none" rtlCol="0">
            <a:spAutoFit/>
          </a:bodyPr>
          <a:lstStyle/>
          <a:p>
            <a:r>
              <a:rPr lang="nl-NL" sz="3200" dirty="0" smtClean="0">
                <a:solidFill>
                  <a:srgbClr val="71A42C"/>
                </a:solidFill>
              </a:rPr>
              <a:t>frequent delivery</a:t>
            </a:r>
            <a:endParaRPr lang="nl-NL" sz="3200" dirty="0">
              <a:solidFill>
                <a:srgbClr val="71A42C"/>
              </a:solidFill>
            </a:endParaRPr>
          </a:p>
        </p:txBody>
      </p:sp>
      <p:sp>
        <p:nvSpPr>
          <p:cNvPr id="6" name="TextBox 5"/>
          <p:cNvSpPr txBox="1"/>
          <p:nvPr/>
        </p:nvSpPr>
        <p:spPr>
          <a:xfrm>
            <a:off x="1187624" y="5373216"/>
            <a:ext cx="3110147" cy="707886"/>
          </a:xfrm>
          <a:prstGeom prst="rect">
            <a:avLst/>
          </a:prstGeom>
          <a:noFill/>
        </p:spPr>
        <p:txBody>
          <a:bodyPr wrap="none" rtlCol="0">
            <a:spAutoFit/>
          </a:bodyPr>
          <a:lstStyle/>
          <a:p>
            <a:r>
              <a:rPr lang="nl-NL" sz="4000" dirty="0" smtClean="0">
                <a:solidFill>
                  <a:srgbClr val="71A42C"/>
                </a:solidFill>
              </a:rPr>
              <a:t>value streams</a:t>
            </a:r>
            <a:endParaRPr lang="nl-NL" sz="4000" dirty="0">
              <a:solidFill>
                <a:srgbClr val="71A42C"/>
              </a:solidFill>
            </a:endParaRPr>
          </a:p>
        </p:txBody>
      </p:sp>
      <p:sp>
        <p:nvSpPr>
          <p:cNvPr id="7" name="TextBox 6"/>
          <p:cNvSpPr txBox="1"/>
          <p:nvPr/>
        </p:nvSpPr>
        <p:spPr>
          <a:xfrm>
            <a:off x="5454867" y="2996951"/>
            <a:ext cx="2053767" cy="461665"/>
          </a:xfrm>
          <a:prstGeom prst="rect">
            <a:avLst/>
          </a:prstGeom>
          <a:noFill/>
        </p:spPr>
        <p:txBody>
          <a:bodyPr wrap="none" rtlCol="0">
            <a:spAutoFit/>
          </a:bodyPr>
          <a:lstStyle/>
          <a:p>
            <a:r>
              <a:rPr lang="nl-NL" sz="2400" dirty="0" smtClean="0">
                <a:solidFill>
                  <a:srgbClr val="71A42C"/>
                </a:solidFill>
              </a:rPr>
              <a:t>value mapping</a:t>
            </a:r>
            <a:endParaRPr lang="nl-NL" sz="2400" dirty="0">
              <a:solidFill>
                <a:srgbClr val="71A42C"/>
              </a:solidFill>
            </a:endParaRPr>
          </a:p>
        </p:txBody>
      </p:sp>
      <p:sp>
        <p:nvSpPr>
          <p:cNvPr id="8" name="TextBox 7"/>
          <p:cNvSpPr txBox="1"/>
          <p:nvPr/>
        </p:nvSpPr>
        <p:spPr>
          <a:xfrm>
            <a:off x="1904880" y="2966249"/>
            <a:ext cx="2380780" cy="584775"/>
          </a:xfrm>
          <a:prstGeom prst="rect">
            <a:avLst/>
          </a:prstGeom>
          <a:noFill/>
        </p:spPr>
        <p:txBody>
          <a:bodyPr wrap="none" rtlCol="0">
            <a:spAutoFit/>
          </a:bodyPr>
          <a:lstStyle/>
          <a:p>
            <a:r>
              <a:rPr lang="nl-NL" sz="3200" dirty="0" smtClean="0">
                <a:solidFill>
                  <a:srgbClr val="71A42C"/>
                </a:solidFill>
              </a:rPr>
              <a:t>prioritization</a:t>
            </a:r>
            <a:endParaRPr lang="nl-NL" sz="3200" dirty="0">
              <a:solidFill>
                <a:srgbClr val="71A42C"/>
              </a:solidFill>
            </a:endParaRPr>
          </a:p>
        </p:txBody>
      </p:sp>
      <p:sp>
        <p:nvSpPr>
          <p:cNvPr id="9" name="TextBox 8"/>
          <p:cNvSpPr txBox="1"/>
          <p:nvPr/>
        </p:nvSpPr>
        <p:spPr>
          <a:xfrm>
            <a:off x="1466522" y="1879947"/>
            <a:ext cx="2085827" cy="584775"/>
          </a:xfrm>
          <a:prstGeom prst="rect">
            <a:avLst/>
          </a:prstGeom>
          <a:noFill/>
        </p:spPr>
        <p:txBody>
          <a:bodyPr wrap="none" rtlCol="0">
            <a:spAutoFit/>
          </a:bodyPr>
          <a:lstStyle/>
          <a:p>
            <a:r>
              <a:rPr lang="nl-NL" sz="3200" dirty="0" smtClean="0">
                <a:solidFill>
                  <a:srgbClr val="71A42C"/>
                </a:solidFill>
              </a:rPr>
              <a:t>increments</a:t>
            </a:r>
            <a:endParaRPr lang="nl-NL" sz="3200" dirty="0">
              <a:solidFill>
                <a:srgbClr val="71A42C"/>
              </a:solidFill>
            </a:endParaRPr>
          </a:p>
        </p:txBody>
      </p:sp>
    </p:spTree>
    <p:extLst>
      <p:ext uri="{BB962C8B-B14F-4D97-AF65-F5344CB8AC3E}">
        <p14:creationId xmlns:p14="http://schemas.microsoft.com/office/powerpoint/2010/main" val="650303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8504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1187624" y="2564904"/>
            <a:ext cx="2520280" cy="1008112"/>
          </a:xfrm>
          <a:prstGeom prst="ellipse">
            <a:avLst/>
          </a:prstGeom>
          <a:noFill/>
          <a:ln w="38100">
            <a:solidFill>
              <a:srgbClr val="71A4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212976"/>
            <a:ext cx="6156176" cy="3355621"/>
          </a:xfrm>
          <a:prstGeom prst="rect">
            <a:avLst/>
          </a:prstGeom>
        </p:spPr>
      </p:pic>
      <p:sp>
        <p:nvSpPr>
          <p:cNvPr id="6" name="Oval 5"/>
          <p:cNvSpPr/>
          <p:nvPr/>
        </p:nvSpPr>
        <p:spPr>
          <a:xfrm>
            <a:off x="2771800" y="3232728"/>
            <a:ext cx="6132055" cy="3297382"/>
          </a:xfrm>
          <a:prstGeom prst="ellipse">
            <a:avLst/>
          </a:prstGeom>
          <a:noFill/>
          <a:ln w="101600">
            <a:solidFill>
              <a:srgbClr val="71A4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itle 1"/>
          <p:cNvSpPr txBox="1">
            <a:spLocks/>
          </p:cNvSpPr>
          <p:nvPr/>
        </p:nvSpPr>
        <p:spPr>
          <a:xfrm>
            <a:off x="5490717" y="332656"/>
            <a:ext cx="3329755" cy="211769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nl-NL" sz="3200" dirty="0" smtClean="0"/>
              <a:t>Example:</a:t>
            </a:r>
            <a:endParaRPr lang="nl-NL" sz="3200" dirty="0">
              <a:solidFill>
                <a:srgbClr val="C00000"/>
              </a:solidFill>
            </a:endParaRPr>
          </a:p>
          <a:p>
            <a:pPr algn="r"/>
            <a:r>
              <a:rPr lang="nl-NL" sz="3200" dirty="0" smtClean="0">
                <a:solidFill>
                  <a:srgbClr val="71A42C"/>
                </a:solidFill>
              </a:rPr>
              <a:t>writing a blog to find value through feedback</a:t>
            </a:r>
          </a:p>
        </p:txBody>
      </p:sp>
    </p:spTree>
    <p:extLst>
      <p:ext uri="{BB962C8B-B14F-4D97-AF65-F5344CB8AC3E}">
        <p14:creationId xmlns:p14="http://schemas.microsoft.com/office/powerpoint/2010/main" val="5869305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A79C7E"/>
      </a:hlink>
      <a:folHlink>
        <a:srgbClr val="A79C7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991</Words>
  <Application>Microsoft Office PowerPoint</Application>
  <PresentationFormat>On-screen Show (4:3)</PresentationFormat>
  <Paragraphs>222</Paragraphs>
  <Slides>62</Slides>
  <Notes>1</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Let’s begin at the beginning...</vt:lpstr>
      <vt:lpstr>PowerPoint Presentation</vt:lpstr>
      <vt:lpstr>The traditional way of looking at projects</vt:lpstr>
      <vt:lpstr>Some new insights from Agile gurus</vt:lpstr>
      <vt:lpstr>PowerPoint Presentation</vt:lpstr>
      <vt:lpstr>So, what does it mean to be Agile?</vt:lpstr>
      <vt:lpstr>Value</vt:lpstr>
      <vt:lpstr>PowerPoint Presentation</vt:lpstr>
      <vt:lpstr>People</vt:lpstr>
      <vt:lpstr>PowerPoint Presentation</vt:lpstr>
      <vt:lpstr>Functionality</vt:lpstr>
      <vt:lpstr>PowerPoint Presentation</vt:lpstr>
      <vt:lpstr>Quality</vt:lpstr>
      <vt:lpstr>PowerPoint Presentation</vt:lpstr>
      <vt:lpstr>Tools</vt:lpstr>
      <vt:lpstr>PowerPoint Presentation</vt:lpstr>
      <vt:lpstr>Time</vt:lpstr>
      <vt:lpstr>PowerPoint Presentation</vt:lpstr>
      <vt:lpstr>Process</vt:lpstr>
      <vt:lpstr>PowerPoint Presentation</vt:lpstr>
      <vt:lpstr>PowerPoint Presentation</vt:lpstr>
      <vt:lpstr>So, how is the rest of the world handling Agile?</vt:lpstr>
      <vt:lpstr>PowerPoint Presentation</vt:lpstr>
      <vt:lpstr>PowerPoint Presentation</vt:lpstr>
      <vt:lpstr>PowerPoint Presentation</vt:lpstr>
      <vt:lpstr>PowerPoint Presentation</vt:lpstr>
      <vt:lpstr>So, what should managers do to be Agile?</vt:lpstr>
      <vt:lpstr>The Management 3.0 Model</vt:lpstr>
      <vt:lpstr>View #1: Energize People</vt:lpstr>
      <vt:lpstr>Manage the Information-Innovation system</vt:lpstr>
      <vt:lpstr>Understand people’s intrinsic desires</vt:lpstr>
      <vt:lpstr>Organize one-on-one meetings</vt:lpstr>
      <vt:lpstr>Ask Gallup’s 12 questions</vt:lpstr>
      <vt:lpstr>Organize 360 degree evaluations meetings</vt:lpstr>
      <vt:lpstr>View #2: Empower Teams</vt:lpstr>
      <vt:lpstr>PowerPoint Presentation</vt:lpstr>
      <vt:lpstr>PowerPoint Presentation</vt:lpstr>
      <vt:lpstr>PowerPoint Presentation</vt:lpstr>
      <vt:lpstr>PowerPoint Presentation</vt:lpstr>
      <vt:lpstr>View #3: Align Constraints</vt:lpstr>
      <vt:lpstr>Address the Tragedy of the Commons</vt:lpstr>
      <vt:lpstr>Manage emergent and higher goals</vt:lpstr>
      <vt:lpstr>Do not use targets and financial/extrinsic motivation</vt:lpstr>
      <vt:lpstr>View #4: Develop Competence</vt:lpstr>
      <vt:lpstr>Distinguish skill from discipline</vt:lpstr>
      <vt:lpstr>PowerPoint Presentation</vt:lpstr>
      <vt:lpstr>PowerPoint Presentation</vt:lpstr>
      <vt:lpstr>View #5: Grow Structure</vt:lpstr>
      <vt:lpstr>Manage the workplace as a network</vt:lpstr>
      <vt:lpstr>Make people’s jobs dynamic</vt:lpstr>
      <vt:lpstr>Design business with value units</vt:lpstr>
      <vt:lpstr>View #6: Improve Everything</vt:lpstr>
      <vt:lpstr>PowerPoint Presentation</vt:lpstr>
      <vt:lpstr>PowerPoint Presentation</vt:lpstr>
      <vt:lpstr>PowerPoint Presentation</vt:lpstr>
      <vt:lpstr>The Management 3.0 Model</vt:lpstr>
      <vt:lpstr>OK, maybe that was all a bit too much...</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Jurgen Appelo</dc:creator>
  <cp:lastModifiedBy>Jurgen Appelo</cp:lastModifiedBy>
  <cp:revision>48</cp:revision>
  <dcterms:created xsi:type="dcterms:W3CDTF">2011-02-09T13:58:59Z</dcterms:created>
  <dcterms:modified xsi:type="dcterms:W3CDTF">2011-02-14T09:04:05Z</dcterms:modified>
</cp:coreProperties>
</file>